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ink/ink3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9"/>
  </p:notesMasterIdLst>
  <p:sldIdLst>
    <p:sldId id="2147375651" r:id="rId3"/>
    <p:sldId id="417" r:id="rId4"/>
    <p:sldId id="2147375634" r:id="rId5"/>
    <p:sldId id="2147375645" r:id="rId6"/>
    <p:sldId id="2147375637" r:id="rId7"/>
    <p:sldId id="2147375642" r:id="rId8"/>
    <p:sldId id="2147375648" r:id="rId9"/>
    <p:sldId id="2147375650" r:id="rId10"/>
    <p:sldId id="2147375635" r:id="rId11"/>
    <p:sldId id="2147375646" r:id="rId12"/>
    <p:sldId id="16670825" r:id="rId13"/>
    <p:sldId id="16670828" r:id="rId14"/>
    <p:sldId id="2147375649" r:id="rId15"/>
    <p:sldId id="16670831" r:id="rId16"/>
    <p:sldId id="2147375636" r:id="rId17"/>
    <p:sldId id="3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KUNOYE, Olumide (CDC/GHC/DGHT)" userId="7bbecc22-8ce0-44d1-b671-9b3a9363c2ff" providerId="ADAL" clId="{95335B16-5C26-4461-9085-D6E9FAA2C241}"/>
    <pc:docChg chg="modSld">
      <pc:chgData name="OKUNOYE, Olumide (CDC/GHC/DGHT)" userId="7bbecc22-8ce0-44d1-b671-9b3a9363c2ff" providerId="ADAL" clId="{95335B16-5C26-4461-9085-D6E9FAA2C241}" dt="2024-05-14T05:39:12.047" v="0" actId="20577"/>
      <pc:docMkLst>
        <pc:docMk/>
      </pc:docMkLst>
      <pc:sldChg chg="modSp mod">
        <pc:chgData name="OKUNOYE, Olumide (CDC/GHC/DGHT)" userId="7bbecc22-8ce0-44d1-b671-9b3a9363c2ff" providerId="ADAL" clId="{95335B16-5C26-4461-9085-D6E9FAA2C241}" dt="2024-05-14T05:39:12.047" v="0" actId="20577"/>
        <pc:sldMkLst>
          <pc:docMk/>
          <pc:sldMk cId="2299085009" sldId="2147375634"/>
        </pc:sldMkLst>
        <pc:spChg chg="mod">
          <ac:chgData name="OKUNOYE, Olumide (CDC/GHC/DGHT)" userId="7bbecc22-8ce0-44d1-b671-9b3a9363c2ff" providerId="ADAL" clId="{95335B16-5C26-4461-9085-D6E9FAA2C241}" dt="2024-05-14T05:39:12.047" v="0" actId="20577"/>
          <ac:spMkLst>
            <pc:docMk/>
            <pc:sldMk cId="2299085009" sldId="2147375634"/>
            <ac:spMk id="29" creationId="{045A85AF-8C15-40B3-8379-CD6A7918FBE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Chart%20in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510026198006261E-2"/>
          <c:y val="3.7665270257907134E-2"/>
          <c:w val="0.94045293556824172"/>
          <c:h val="0.8358101193756815"/>
        </c:manualLayout>
      </c:layout>
      <c:lineChart>
        <c:grouping val="standar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# of HIV Testers</c:v>
                </c:pt>
              </c:strCache>
            </c:strRef>
          </c:tx>
          <c:spPr>
            <a:ln w="2222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chemeClr val="lt1"/>
              </a:solidFill>
              <a:ln w="15875">
                <a:solidFill>
                  <a:schemeClr val="accent5">
                    <a:lumMod val="50000"/>
                  </a:schemeClr>
                </a:solidFill>
                <a:round/>
              </a:ln>
              <a:effectLst/>
            </c:spPr>
          </c:marker>
          <c:dLbls>
            <c:spPr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Sheet1!$C$4:$K$5</c:f>
              <c:strCache>
                <c:ptCount val="9"/>
                <c:pt idx="0">
                  <c:v>FY16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 (SAPR)</c:v>
                </c:pt>
              </c:strCache>
            </c:strRef>
          </c:cat>
          <c:val>
            <c:numRef>
              <c:f>Sheet1!$C$6:$K$6</c:f>
              <c:numCache>
                <c:formatCode>#,##0</c:formatCode>
                <c:ptCount val="9"/>
                <c:pt idx="0" formatCode="General">
                  <c:v>520</c:v>
                </c:pt>
                <c:pt idx="1">
                  <c:v>2210</c:v>
                </c:pt>
                <c:pt idx="2">
                  <c:v>2520</c:v>
                </c:pt>
                <c:pt idx="3">
                  <c:v>3265</c:v>
                </c:pt>
                <c:pt idx="4">
                  <c:v>2980</c:v>
                </c:pt>
                <c:pt idx="5">
                  <c:v>2200</c:v>
                </c:pt>
                <c:pt idx="6">
                  <c:v>2451</c:v>
                </c:pt>
                <c:pt idx="7">
                  <c:v>2763</c:v>
                </c:pt>
                <c:pt idx="8">
                  <c:v>2763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B335-47AC-BF1D-7FB279485095}"/>
            </c:ext>
          </c:extLst>
        </c:ser>
        <c:ser>
          <c:idx val="1"/>
          <c:order val="1"/>
          <c:tx>
            <c:strRef>
              <c:f>Sheet1!$B$7</c:f>
              <c:strCache>
                <c:ptCount val="1"/>
                <c:pt idx="0">
                  <c:v># of Testing Points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tar"/>
            <c:size val="5"/>
            <c:spPr>
              <a:noFill/>
              <a:ln w="15875">
                <a:solidFill>
                  <a:schemeClr val="accent2"/>
                </a:solidFill>
                <a:round/>
              </a:ln>
              <a:effectLst/>
            </c:spPr>
          </c:marker>
          <c:dLbls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Sheet1!$C$4:$K$5</c:f>
              <c:strCache>
                <c:ptCount val="9"/>
                <c:pt idx="0">
                  <c:v>FY16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 (SAPR)</c:v>
                </c:pt>
              </c:strCache>
            </c:strRef>
          </c:cat>
          <c:val>
            <c:numRef>
              <c:f>Sheet1!$C$7:$K$7</c:f>
              <c:numCache>
                <c:formatCode>#,##0</c:formatCode>
                <c:ptCount val="9"/>
                <c:pt idx="0" formatCode="General">
                  <c:v>278</c:v>
                </c:pt>
                <c:pt idx="1">
                  <c:v>1256</c:v>
                </c:pt>
                <c:pt idx="2">
                  <c:v>1663</c:v>
                </c:pt>
                <c:pt idx="3">
                  <c:v>2316</c:v>
                </c:pt>
                <c:pt idx="4">
                  <c:v>2563</c:v>
                </c:pt>
                <c:pt idx="5">
                  <c:v>1613</c:v>
                </c:pt>
                <c:pt idx="6">
                  <c:v>1834</c:v>
                </c:pt>
                <c:pt idx="7">
                  <c:v>1861</c:v>
                </c:pt>
                <c:pt idx="8">
                  <c:v>1872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B335-47AC-BF1D-7FB2794850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90819392"/>
        <c:axId val="1290814400"/>
      </c:lineChart>
      <c:catAx>
        <c:axId val="1290819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0814400"/>
        <c:crosses val="autoZero"/>
        <c:auto val="1"/>
        <c:lblAlgn val="ctr"/>
        <c:lblOffset val="100"/>
        <c:noMultiLvlLbl val="0"/>
      </c:catAx>
      <c:valAx>
        <c:axId val="129081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081939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684998359580053"/>
          <c:y val="2.2340488690721534E-2"/>
          <c:w val="0.7189060859580052"/>
          <c:h val="0.78899047015096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PowerPoint]Sheet1'!$C$4</c:f>
              <c:strCache>
                <c:ptCount val="1"/>
                <c:pt idx="0">
                  <c:v># States (SNU) Implementing RTCQI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'[Chart in Microsoft PowerPoint]Sheet1'!$D$3:$L$3</c:f>
              <c:strCache>
                <c:ptCount val="9"/>
                <c:pt idx="0">
                  <c:v>FY 16 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</c:v>
                </c:pt>
              </c:strCache>
            </c:strRef>
          </c:cat>
          <c:val>
            <c:numRef>
              <c:f>'[Chart in Microsoft PowerPoint]Sheet1'!$D$4:$L$4</c:f>
              <c:numCache>
                <c:formatCode>General</c:formatCode>
                <c:ptCount val="9"/>
                <c:pt idx="0">
                  <c:v>8</c:v>
                </c:pt>
                <c:pt idx="1">
                  <c:v>19</c:v>
                </c:pt>
                <c:pt idx="2">
                  <c:v>19</c:v>
                </c:pt>
                <c:pt idx="3">
                  <c:v>19</c:v>
                </c:pt>
                <c:pt idx="4">
                  <c:v>19</c:v>
                </c:pt>
                <c:pt idx="5">
                  <c:v>19</c:v>
                </c:pt>
                <c:pt idx="6">
                  <c:v>19</c:v>
                </c:pt>
                <c:pt idx="7">
                  <c:v>19</c:v>
                </c:pt>
                <c:pt idx="8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7C-49E1-A9E0-171A73873F1B}"/>
            </c:ext>
          </c:extLst>
        </c:ser>
        <c:ser>
          <c:idx val="1"/>
          <c:order val="1"/>
          <c:tx>
            <c:strRef>
              <c:f>'[Chart in Microsoft PowerPoint]Sheet1'!$C$5</c:f>
              <c:strCache>
                <c:ptCount val="1"/>
                <c:pt idx="0">
                  <c:v># Testing points enrolled for DTS-Based PT Program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'[Chart in Microsoft PowerPoint]Sheet1'!$D$3:$L$3</c:f>
              <c:strCache>
                <c:ptCount val="9"/>
                <c:pt idx="0">
                  <c:v>FY 16 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</c:v>
                </c:pt>
              </c:strCache>
            </c:strRef>
          </c:cat>
          <c:val>
            <c:numRef>
              <c:f>'[Chart in Microsoft PowerPoint]Sheet1'!$D$5:$L$5</c:f>
              <c:numCache>
                <c:formatCode>General</c:formatCode>
                <c:ptCount val="9"/>
                <c:pt idx="0">
                  <c:v>833</c:v>
                </c:pt>
                <c:pt idx="1">
                  <c:v>2201</c:v>
                </c:pt>
                <c:pt idx="2">
                  <c:v>1910</c:v>
                </c:pt>
                <c:pt idx="3">
                  <c:v>1817</c:v>
                </c:pt>
                <c:pt idx="4">
                  <c:v>1619</c:v>
                </c:pt>
                <c:pt idx="5">
                  <c:v>1765</c:v>
                </c:pt>
                <c:pt idx="6">
                  <c:v>1887</c:v>
                </c:pt>
                <c:pt idx="7">
                  <c:v>1927</c:v>
                </c:pt>
                <c:pt idx="8">
                  <c:v>1790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7C-49E1-A9E0-171A73873F1B}"/>
            </c:ext>
          </c:extLst>
        </c:ser>
        <c:ser>
          <c:idx val="2"/>
          <c:order val="2"/>
          <c:tx>
            <c:strRef>
              <c:f>'[Chart in Microsoft PowerPoint]Sheet1'!$C$7</c:f>
              <c:strCache>
                <c:ptCount val="1"/>
                <c:pt idx="0">
                  <c:v># Testing points with satisfactory performance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97C-49E1-A9E0-171A73873F1B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97C-49E1-A9E0-171A73873F1B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97C-49E1-A9E0-171A73873F1B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97C-49E1-A9E0-171A73873F1B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97C-49E1-A9E0-171A73873F1B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97C-49E1-A9E0-171A73873F1B}"/>
              </c:ext>
            </c:extLst>
          </c:dPt>
          <c:cat>
            <c:strRef>
              <c:f>'[Chart in Microsoft PowerPoint]Sheet1'!$D$3:$L$3</c:f>
              <c:strCache>
                <c:ptCount val="9"/>
                <c:pt idx="0">
                  <c:v>FY 16 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</c:v>
                </c:pt>
              </c:strCache>
            </c:strRef>
          </c:cat>
          <c:val>
            <c:numRef>
              <c:f>'[Chart in Microsoft PowerPoint]Sheet1'!$D$7:$L$7</c:f>
              <c:numCache>
                <c:formatCode>General</c:formatCode>
                <c:ptCount val="9"/>
                <c:pt idx="0">
                  <c:v>563</c:v>
                </c:pt>
                <c:pt idx="1">
                  <c:v>1414</c:v>
                </c:pt>
                <c:pt idx="2">
                  <c:v>1480</c:v>
                </c:pt>
                <c:pt idx="3">
                  <c:v>1339</c:v>
                </c:pt>
                <c:pt idx="4">
                  <c:v>1565</c:v>
                </c:pt>
                <c:pt idx="5">
                  <c:v>1686</c:v>
                </c:pt>
                <c:pt idx="6">
                  <c:v>1864</c:v>
                </c:pt>
                <c:pt idx="7">
                  <c:v>1900</c:v>
                </c:pt>
                <c:pt idx="8">
                  <c:v>1768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97C-49E1-A9E0-171A73873F1B}"/>
            </c:ext>
          </c:extLst>
        </c:ser>
        <c:ser>
          <c:idx val="4"/>
          <c:order val="4"/>
          <c:tx>
            <c:strRef>
              <c:f>'[Chart in Microsoft PowerPoint]Sheet1'!$C$9</c:f>
              <c:strCache>
                <c:ptCount val="1"/>
                <c:pt idx="0">
                  <c:v># Testing points with unsatisfactory performance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'[Chart in Microsoft PowerPoint]Sheet1'!$D$3:$L$3</c:f>
              <c:strCache>
                <c:ptCount val="9"/>
                <c:pt idx="0">
                  <c:v>FY 16 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</c:v>
                </c:pt>
              </c:strCache>
            </c:strRef>
          </c:cat>
          <c:val>
            <c:numRef>
              <c:f>'[Chart in Microsoft PowerPoint]Sheet1'!$D$9:$L$9</c:f>
              <c:numCache>
                <c:formatCode>General</c:formatCode>
                <c:ptCount val="9"/>
                <c:pt idx="0">
                  <c:v>225</c:v>
                </c:pt>
                <c:pt idx="1">
                  <c:v>752</c:v>
                </c:pt>
                <c:pt idx="2">
                  <c:v>392</c:v>
                </c:pt>
                <c:pt idx="3">
                  <c:v>405</c:v>
                </c:pt>
                <c:pt idx="4">
                  <c:v>32</c:v>
                </c:pt>
                <c:pt idx="5">
                  <c:v>62</c:v>
                </c:pt>
                <c:pt idx="6">
                  <c:v>14</c:v>
                </c:pt>
                <c:pt idx="7">
                  <c:v>25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97C-49E1-A9E0-171A73873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1003199"/>
        <c:axId val="345880831"/>
      </c:barChart>
      <c:lineChart>
        <c:grouping val="standard"/>
        <c:varyColors val="0"/>
        <c:ser>
          <c:idx val="3"/>
          <c:order val="3"/>
          <c:tx>
            <c:strRef>
              <c:f>'[Chart in Microsoft PowerPoint]Sheet1'!$C$8</c:f>
              <c:strCache>
                <c:ptCount val="1"/>
                <c:pt idx="0">
                  <c:v>% Testing points with satisfactory performance</c:v>
                </c:pt>
              </c:strCache>
            </c:strRef>
          </c:tx>
          <c:spPr>
            <a:ln w="2222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star"/>
            <c:size val="6"/>
            <c:spPr>
              <a:solidFill>
                <a:schemeClr val="lt1"/>
              </a:solidFill>
              <a:ln w="15875">
                <a:solidFill>
                  <a:srgbClr val="00B050"/>
                </a:solidFill>
                <a:round/>
              </a:ln>
              <a:effectLst/>
            </c:spPr>
          </c:marker>
          <c:dLbls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PowerPoint]Sheet1'!$D$3:$L$3</c:f>
              <c:strCache>
                <c:ptCount val="9"/>
                <c:pt idx="0">
                  <c:v>FY 16 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</c:v>
                </c:pt>
              </c:strCache>
            </c:strRef>
          </c:cat>
          <c:val>
            <c:numRef>
              <c:f>'[Chart in Microsoft PowerPoint]Sheet1'!$D$8:$L$8</c:f>
              <c:numCache>
                <c:formatCode>0%</c:formatCode>
                <c:ptCount val="9"/>
                <c:pt idx="0">
                  <c:v>0.71446700507614214</c:v>
                </c:pt>
                <c:pt idx="1">
                  <c:v>0.65281625115420128</c:v>
                </c:pt>
                <c:pt idx="2">
                  <c:v>0.79059829059829057</c:v>
                </c:pt>
                <c:pt idx="3">
                  <c:v>0.76777522935779818</c:v>
                </c:pt>
                <c:pt idx="4">
                  <c:v>0.97996242955541646</c:v>
                </c:pt>
                <c:pt idx="5">
                  <c:v>0.96453089244851253</c:v>
                </c:pt>
                <c:pt idx="6">
                  <c:v>0.99254526091586792</c:v>
                </c:pt>
                <c:pt idx="7">
                  <c:v>0.98701298701298701</c:v>
                </c:pt>
                <c:pt idx="8">
                  <c:v>0.9915872125630959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0-C97C-49E1-A9E0-171A73873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7494751"/>
        <c:axId val="345875007"/>
      </c:lineChart>
      <c:catAx>
        <c:axId val="1761003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880831"/>
        <c:crosses val="autoZero"/>
        <c:auto val="1"/>
        <c:lblAlgn val="ctr"/>
        <c:lblOffset val="100"/>
        <c:noMultiLvlLbl val="0"/>
      </c:catAx>
      <c:valAx>
        <c:axId val="345880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# HIV Testing Points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1003199"/>
        <c:crosses val="autoZero"/>
        <c:crossBetween val="between"/>
      </c:valAx>
      <c:valAx>
        <c:axId val="345875007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# HIV Testing Points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7494751"/>
        <c:crosses val="max"/>
        <c:crossBetween val="between"/>
      </c:valAx>
      <c:catAx>
        <c:axId val="7374947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5875007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b="1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AABF82-4E2A-46D9-B8CD-B5B16962DE1B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9DFDFE-2A2A-44D3-A1F6-6233F3A31BAC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Early 2015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+mj-lt"/>
              <a:ea typeface="+mn-ea"/>
              <a:cs typeface="+mn-cs"/>
            </a:rPr>
            <a:t>*</a:t>
          </a:r>
          <a:r>
            <a:rPr lang="en-US" sz="1400" kern="1200" dirty="0">
              <a:solidFill>
                <a:srgbClr val="002060"/>
              </a:solidFill>
              <a:latin typeface="+mj-lt"/>
              <a:ea typeface="+mn-ea"/>
              <a:cs typeface="+mn-cs"/>
            </a:rPr>
            <a:t> </a:t>
          </a:r>
          <a:r>
            <a:rPr lang="en-US" sz="1400" b="0" i="1" kern="1200" dirty="0">
              <a:solidFill>
                <a:srgbClr val="002060"/>
              </a:solidFill>
              <a:latin typeface="+mj-lt"/>
              <a:ea typeface="+mn-ea"/>
              <a:cs typeface="+mn-cs"/>
            </a:rPr>
            <a:t>Adopted CDC ILB Training Materials.</a:t>
          </a:r>
        </a:p>
      </dgm:t>
    </dgm:pt>
    <dgm:pt modelId="{D9088016-A0AF-4ECF-B892-CD56719D007E}" type="parTrans" cxnId="{83D4FDA7-5162-4190-9643-22373B214FDE}">
      <dgm:prSet/>
      <dgm:spPr/>
      <dgm:t>
        <a:bodyPr/>
        <a:lstStyle/>
        <a:p>
          <a:endParaRPr lang="en-US"/>
        </a:p>
      </dgm:t>
    </dgm:pt>
    <dgm:pt modelId="{45296EA4-00C6-425A-92F6-67E4A7261CD8}" type="sibTrans" cxnId="{83D4FDA7-5162-4190-9643-22373B214FDE}">
      <dgm:prSet/>
      <dgm:spPr/>
      <dgm:t>
        <a:bodyPr/>
        <a:lstStyle/>
        <a:p>
          <a:endParaRPr lang="en-US"/>
        </a:p>
      </dgm:t>
    </dgm:pt>
    <dgm:pt modelId="{2367581A-26D7-4E04-A0AB-973D21486558}">
      <dgm:prSet phldrT="[Text]" custT="1"/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Late FY 15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*</a:t>
          </a:r>
          <a:r>
            <a:rPr lang="en-US" sz="1600" b="1" i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Clustered National </a:t>
          </a:r>
          <a:r>
            <a:rPr lang="en-US" sz="1600" b="1" i="1" kern="1200" dirty="0" err="1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ToT</a:t>
          </a:r>
          <a:endParaRPr lang="en-US" sz="1800" b="1" i="1" kern="1200" dirty="0">
            <a:solidFill>
              <a:srgbClr val="002060"/>
            </a:solidFill>
            <a:latin typeface="Calibri Light" panose="020F0302020204030204"/>
            <a:ea typeface="+mn-ea"/>
            <a:cs typeface="+mn-cs"/>
          </a:endParaRP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Abuja (21 participants)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Lagos (29 participants) </a:t>
          </a:r>
        </a:p>
      </dgm:t>
    </dgm:pt>
    <dgm:pt modelId="{CE041E5A-472A-4A97-A6EF-56A7730CFACC}" type="parTrans" cxnId="{E9636800-AAEA-4D84-B8C8-0FB094DA3A6A}">
      <dgm:prSet/>
      <dgm:spPr/>
      <dgm:t>
        <a:bodyPr/>
        <a:lstStyle/>
        <a:p>
          <a:endParaRPr lang="en-US"/>
        </a:p>
      </dgm:t>
    </dgm:pt>
    <dgm:pt modelId="{D6C79F8F-7670-4617-BFD1-68E89E0060DF}" type="sibTrans" cxnId="{E9636800-AAEA-4D84-B8C8-0FB094DA3A6A}">
      <dgm:prSet/>
      <dgm:spPr/>
      <dgm:t>
        <a:bodyPr/>
        <a:lstStyle/>
        <a:p>
          <a:endParaRPr lang="en-US"/>
        </a:p>
      </dgm:t>
    </dgm:pt>
    <dgm:pt modelId="{D4F8A2ED-3EEB-47C4-8B37-F80171A76683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24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FY 16</a:t>
          </a:r>
        </a:p>
        <a:p>
          <a:pPr>
            <a:lnSpc>
              <a:spcPct val="100000"/>
            </a:lnSpc>
          </a:pPr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*State-level trainings </a:t>
          </a:r>
          <a:r>
            <a:rPr lang="en-US" sz="18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across four (4) states: </a:t>
          </a:r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Benue, FCT,</a:t>
          </a:r>
          <a:r>
            <a:rPr lang="en-US" sz="18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 </a:t>
          </a:r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Lagos, &amp;  Nasarawa </a:t>
          </a:r>
          <a:r>
            <a:rPr lang="en-US" sz="1600" i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–Testers, SQIT, </a:t>
          </a:r>
          <a:r>
            <a:rPr lang="en-US" sz="1600" i="1" kern="1200" dirty="0" err="1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SMoH</a:t>
          </a:r>
          <a:r>
            <a:rPr lang="en-US" sz="1600" i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, and IP Staff</a:t>
          </a:r>
          <a:endParaRPr lang="en-US" sz="1200" i="1" kern="1200" dirty="0">
            <a:solidFill>
              <a:srgbClr val="002060"/>
            </a:solidFill>
            <a:latin typeface="Calibri Light" panose="020F0302020204030204"/>
            <a:ea typeface="+mn-ea"/>
            <a:cs typeface="+mn-cs"/>
          </a:endParaRPr>
        </a:p>
      </dgm:t>
    </dgm:pt>
    <dgm:pt modelId="{731175D2-9601-4D94-BF63-D85422194D77}" type="parTrans" cxnId="{903A3322-F452-45A2-8136-565716F73C5A}">
      <dgm:prSet/>
      <dgm:spPr/>
      <dgm:t>
        <a:bodyPr/>
        <a:lstStyle/>
        <a:p>
          <a:endParaRPr lang="en-US"/>
        </a:p>
      </dgm:t>
    </dgm:pt>
    <dgm:pt modelId="{CBDF69D9-4925-4B40-9BCA-BD855911617D}" type="sibTrans" cxnId="{903A3322-F452-45A2-8136-565716F73C5A}">
      <dgm:prSet/>
      <dgm:spPr/>
      <dgm:t>
        <a:bodyPr/>
        <a:lstStyle/>
        <a:p>
          <a:endParaRPr lang="en-US"/>
        </a:p>
      </dgm:t>
    </dgm:pt>
    <dgm:pt modelId="{D82915C5-6B8F-4FDB-A223-235822E64B36}">
      <dgm:prSet phldrT="[Text]" custT="1"/>
      <dgm:spPr>
        <a:ln>
          <a:solidFill>
            <a:srgbClr val="00B0F0"/>
          </a:solidFill>
        </a:ln>
      </dgm:spPr>
      <dgm:t>
        <a:bodyPr/>
        <a:lstStyle/>
        <a:p>
          <a:r>
            <a:rPr lang="en-US" sz="24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FY17-FY18</a:t>
          </a:r>
        </a:p>
        <a:p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Scale-up </a:t>
          </a:r>
          <a:r>
            <a:rPr lang="en-US" sz="1800" b="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across</a:t>
          </a:r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 </a:t>
          </a:r>
          <a:r>
            <a:rPr lang="en-US" sz="1800" b="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Sustained  </a:t>
          </a:r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18+1 states</a:t>
          </a:r>
        </a:p>
      </dgm:t>
    </dgm:pt>
    <dgm:pt modelId="{119A52E8-CEDB-4274-BD20-ED6986236A6E}" type="parTrans" cxnId="{CF17F19B-5855-41CF-9C45-E96071044F6C}">
      <dgm:prSet/>
      <dgm:spPr/>
      <dgm:t>
        <a:bodyPr/>
        <a:lstStyle/>
        <a:p>
          <a:endParaRPr lang="en-US"/>
        </a:p>
      </dgm:t>
    </dgm:pt>
    <dgm:pt modelId="{4FC83B50-85A4-405B-920D-C6D3D2D5A638}" type="sibTrans" cxnId="{CF17F19B-5855-41CF-9C45-E96071044F6C}">
      <dgm:prSet/>
      <dgm:spPr/>
      <dgm:t>
        <a:bodyPr/>
        <a:lstStyle/>
        <a:p>
          <a:endParaRPr lang="en-US"/>
        </a:p>
      </dgm:t>
    </dgm:pt>
    <dgm:pt modelId="{F34CD222-542F-43CF-933D-93CF82E67D60}">
      <dgm:prSet phldrT="[Text]" custT="1"/>
      <dgm:spPr>
        <a:ln>
          <a:solidFill>
            <a:srgbClr val="7030A0"/>
          </a:solidFill>
        </a:ln>
      </dgm:spPr>
      <dgm:t>
        <a:bodyPr/>
        <a:lstStyle/>
        <a:p>
          <a:endParaRPr lang="en-US" sz="1600" b="1" kern="1200" dirty="0"/>
        </a:p>
        <a:p>
          <a:r>
            <a:rPr lang="en-US" sz="24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FY19 –Till Date</a:t>
          </a:r>
        </a:p>
        <a:p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*</a:t>
          </a:r>
          <a:r>
            <a:rPr lang="en-US" sz="18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 </a:t>
          </a:r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Integrated RTCQI </a:t>
          </a:r>
          <a:r>
            <a:rPr lang="en-US" sz="18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– </a:t>
          </a:r>
          <a:r>
            <a:rPr lang="en-US" sz="1800" i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HIV/RTRI</a:t>
          </a:r>
        </a:p>
        <a:p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*</a:t>
          </a:r>
          <a:r>
            <a:rPr lang="en-US" sz="18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 September 2020</a:t>
          </a:r>
        </a:p>
        <a:p>
          <a:endParaRPr lang="en-US" sz="1400" kern="1200" dirty="0">
            <a:solidFill>
              <a:srgbClr val="002060"/>
            </a:solidFill>
            <a:latin typeface="Calibri Light" panose="020F0302020204030204"/>
            <a:ea typeface="+mn-ea"/>
            <a:cs typeface="+mn-cs"/>
          </a:endParaRPr>
        </a:p>
      </dgm:t>
    </dgm:pt>
    <dgm:pt modelId="{82A63DC5-D610-448A-81FB-D696758A6C8A}" type="parTrans" cxnId="{851BE6A5-6937-43B0-95A1-9025913C7A57}">
      <dgm:prSet/>
      <dgm:spPr/>
      <dgm:t>
        <a:bodyPr/>
        <a:lstStyle/>
        <a:p>
          <a:endParaRPr lang="en-US"/>
        </a:p>
      </dgm:t>
    </dgm:pt>
    <dgm:pt modelId="{B008E08A-5A6C-4DA7-92AB-5115F5C84A25}" type="sibTrans" cxnId="{851BE6A5-6937-43B0-95A1-9025913C7A57}">
      <dgm:prSet/>
      <dgm:spPr/>
      <dgm:t>
        <a:bodyPr/>
        <a:lstStyle/>
        <a:p>
          <a:endParaRPr lang="en-US"/>
        </a:p>
      </dgm:t>
    </dgm:pt>
    <dgm:pt modelId="{BBF9D4C7-7FD8-4C07-B481-1C56D56CE95C}">
      <dgm:prSet/>
      <dgm:spPr/>
      <dgm:t>
        <a:bodyPr/>
        <a:lstStyle/>
        <a:p>
          <a:endParaRPr lang="en-US"/>
        </a:p>
      </dgm:t>
    </dgm:pt>
    <dgm:pt modelId="{91F744E4-D7B2-45B5-ABD6-FD28C442FEF9}" type="parTrans" cxnId="{DF83F382-B968-42DE-9078-4E2A4D6EEA26}">
      <dgm:prSet/>
      <dgm:spPr/>
      <dgm:t>
        <a:bodyPr/>
        <a:lstStyle/>
        <a:p>
          <a:endParaRPr lang="en-US"/>
        </a:p>
      </dgm:t>
    </dgm:pt>
    <dgm:pt modelId="{0280A31D-E94B-4B91-AF3C-8F2E78988665}" type="sibTrans" cxnId="{DF83F382-B968-42DE-9078-4E2A4D6EEA26}">
      <dgm:prSet/>
      <dgm:spPr/>
      <dgm:t>
        <a:bodyPr/>
        <a:lstStyle/>
        <a:p>
          <a:endParaRPr lang="en-US"/>
        </a:p>
      </dgm:t>
    </dgm:pt>
    <dgm:pt modelId="{8F9C7A10-59FE-4828-B21D-33D1268E239F}">
      <dgm:prSet/>
      <dgm:spPr/>
      <dgm:t>
        <a:bodyPr/>
        <a:lstStyle/>
        <a:p>
          <a:endParaRPr lang="en-US"/>
        </a:p>
      </dgm:t>
    </dgm:pt>
    <dgm:pt modelId="{9B1125C3-55B6-4B90-9E8F-2FF87C094515}" type="parTrans" cxnId="{BD2DB54A-ED34-4BDA-8521-00ED4F0ACC90}">
      <dgm:prSet/>
      <dgm:spPr/>
      <dgm:t>
        <a:bodyPr/>
        <a:lstStyle/>
        <a:p>
          <a:endParaRPr lang="en-US"/>
        </a:p>
      </dgm:t>
    </dgm:pt>
    <dgm:pt modelId="{096C5E4F-734D-466E-9665-200F9EB2F5D9}" type="sibTrans" cxnId="{BD2DB54A-ED34-4BDA-8521-00ED4F0ACC90}">
      <dgm:prSet/>
      <dgm:spPr/>
      <dgm:t>
        <a:bodyPr/>
        <a:lstStyle/>
        <a:p>
          <a:endParaRPr lang="en-US"/>
        </a:p>
      </dgm:t>
    </dgm:pt>
    <dgm:pt modelId="{8747F294-0287-4AD2-A4DA-269F2A3D5E4B}" type="pres">
      <dgm:prSet presAssocID="{FBAABF82-4E2A-46D9-B8CD-B5B16962DE1B}" presName="arrowDiagram" presStyleCnt="0">
        <dgm:presLayoutVars>
          <dgm:chMax val="5"/>
          <dgm:dir/>
          <dgm:resizeHandles val="exact"/>
        </dgm:presLayoutVars>
      </dgm:prSet>
      <dgm:spPr/>
    </dgm:pt>
    <dgm:pt modelId="{FC3BA5FA-808D-4ABC-B365-C69991EFDAF9}" type="pres">
      <dgm:prSet presAssocID="{FBAABF82-4E2A-46D9-B8CD-B5B16962DE1B}" presName="arrow" presStyleLbl="bgShp" presStyleIdx="0" presStyleCnt="1" custLinFactNeighborX="90" custLinFactNeighborY="258"/>
      <dgm:spPr/>
    </dgm:pt>
    <dgm:pt modelId="{07EFA29C-008A-44CC-B8BA-33D23C224A1A}" type="pres">
      <dgm:prSet presAssocID="{FBAABF82-4E2A-46D9-B8CD-B5B16962DE1B}" presName="arrowDiagram5" presStyleCnt="0"/>
      <dgm:spPr/>
    </dgm:pt>
    <dgm:pt modelId="{C3C179C4-A33F-4ED1-866E-4B5A1F91FB9A}" type="pres">
      <dgm:prSet presAssocID="{C99DFDFE-2A2A-44D3-A1F6-6233F3A31BAC}" presName="bullet5a" presStyleLbl="node1" presStyleIdx="0" presStyleCnt="5" custLinFactX="-200000" custLinFactNeighborX="-282148" custLinFactNeighborY="-51876"/>
      <dgm:spPr>
        <a:solidFill>
          <a:srgbClr val="FF0000"/>
        </a:solidFill>
      </dgm:spPr>
    </dgm:pt>
    <dgm:pt modelId="{8B7F4A06-6053-43FD-B338-96EADCFB7CEC}" type="pres">
      <dgm:prSet presAssocID="{C99DFDFE-2A2A-44D3-A1F6-6233F3A31BAC}" presName="textBox5a" presStyleLbl="revTx" presStyleIdx="0" presStyleCnt="5" custScaleX="138485" custScaleY="106322" custLinFactNeighborX="-64038" custLinFactNeighborY="5386">
        <dgm:presLayoutVars>
          <dgm:bulletEnabled val="1"/>
        </dgm:presLayoutVars>
      </dgm:prSet>
      <dgm:spPr/>
    </dgm:pt>
    <dgm:pt modelId="{98DC0619-E1FA-4749-B60D-36433FD0F79C}" type="pres">
      <dgm:prSet presAssocID="{2367581A-26D7-4E04-A0AB-973D21486558}" presName="bullet5b" presStyleLbl="node1" presStyleIdx="1" presStyleCnt="5" custLinFactX="-60790" custLinFactNeighborX="-100000" custLinFactNeighborY="-5722"/>
      <dgm:spPr>
        <a:solidFill>
          <a:schemeClr val="accent2">
            <a:lumMod val="60000"/>
            <a:lumOff val="40000"/>
          </a:schemeClr>
        </a:solidFill>
      </dgm:spPr>
    </dgm:pt>
    <dgm:pt modelId="{42EE3C66-55D1-4DA3-B7A4-DAD191FCB2FC}" type="pres">
      <dgm:prSet presAssocID="{2367581A-26D7-4E04-A0AB-973D21486558}" presName="textBox5b" presStyleLbl="revTx" presStyleIdx="1" presStyleCnt="5" custScaleX="134200" custScaleY="101232" custLinFactNeighborX="-17770" custLinFactNeighborY="7358">
        <dgm:presLayoutVars>
          <dgm:bulletEnabled val="1"/>
        </dgm:presLayoutVars>
      </dgm:prSet>
      <dgm:spPr/>
    </dgm:pt>
    <dgm:pt modelId="{BCEA1153-5947-4013-8181-0B4108EB7062}" type="pres">
      <dgm:prSet presAssocID="{D4F8A2ED-3EEB-47C4-8B37-F80171A76683}" presName="bullet5c" presStyleLbl="node1" presStyleIdx="2" presStyleCnt="5"/>
      <dgm:spPr>
        <a:solidFill>
          <a:schemeClr val="accent5">
            <a:lumMod val="75000"/>
          </a:schemeClr>
        </a:solidFill>
        <a:ln>
          <a:solidFill>
            <a:srgbClr val="00B050"/>
          </a:solidFill>
        </a:ln>
      </dgm:spPr>
    </dgm:pt>
    <dgm:pt modelId="{236B6CFF-9AB6-4095-9F5B-0B4865ED384B}" type="pres">
      <dgm:prSet presAssocID="{D4F8A2ED-3EEB-47C4-8B37-F80171A76683}" presName="textBox5c" presStyleLbl="revTx" presStyleIdx="2" presStyleCnt="5" custScaleX="103390" custScaleY="110387">
        <dgm:presLayoutVars>
          <dgm:bulletEnabled val="1"/>
        </dgm:presLayoutVars>
      </dgm:prSet>
      <dgm:spPr/>
    </dgm:pt>
    <dgm:pt modelId="{5779E19B-37FD-4E1A-A563-122D7A083771}" type="pres">
      <dgm:prSet presAssocID="{D82915C5-6B8F-4FDB-A223-235822E64B36}" presName="bullet5d" presStyleLbl="node1" presStyleIdx="3" presStyleCnt="5"/>
      <dgm:spPr>
        <a:solidFill>
          <a:srgbClr val="00B0F0"/>
        </a:solidFill>
        <a:ln>
          <a:solidFill>
            <a:srgbClr val="00B0F0"/>
          </a:solidFill>
        </a:ln>
      </dgm:spPr>
    </dgm:pt>
    <dgm:pt modelId="{C466A10A-B7EA-417E-857F-D445E2467F9B}" type="pres">
      <dgm:prSet presAssocID="{D82915C5-6B8F-4FDB-A223-235822E64B36}" presName="textBox5d" presStyleLbl="revTx" presStyleIdx="3" presStyleCnt="5" custScaleX="94698" custScaleY="104183" custLinFactNeighborX="1077" custLinFactNeighborY="-6">
        <dgm:presLayoutVars>
          <dgm:bulletEnabled val="1"/>
        </dgm:presLayoutVars>
      </dgm:prSet>
      <dgm:spPr/>
    </dgm:pt>
    <dgm:pt modelId="{6BCFC178-4768-48DE-ACB9-A3EADE2AACE5}" type="pres">
      <dgm:prSet presAssocID="{F34CD222-542F-43CF-933D-93CF82E67D60}" presName="bullet5e" presStyleLbl="node1" presStyleIdx="4" presStyleCnt="5"/>
      <dgm:spPr>
        <a:solidFill>
          <a:srgbClr val="7030A0"/>
        </a:solidFill>
      </dgm:spPr>
    </dgm:pt>
    <dgm:pt modelId="{761D79A9-DCE8-48F7-9DA8-F6417C60BEC9}" type="pres">
      <dgm:prSet presAssocID="{F34CD222-542F-43CF-933D-93CF82E67D60}" presName="textBox5e" presStyleLbl="revTx" presStyleIdx="4" presStyleCnt="5" custScaleX="101805" custScaleY="103797">
        <dgm:presLayoutVars>
          <dgm:bulletEnabled val="1"/>
        </dgm:presLayoutVars>
      </dgm:prSet>
      <dgm:spPr/>
    </dgm:pt>
  </dgm:ptLst>
  <dgm:cxnLst>
    <dgm:cxn modelId="{E9636800-AAEA-4D84-B8C8-0FB094DA3A6A}" srcId="{FBAABF82-4E2A-46D9-B8CD-B5B16962DE1B}" destId="{2367581A-26D7-4E04-A0AB-973D21486558}" srcOrd="1" destOrd="0" parTransId="{CE041E5A-472A-4A97-A6EF-56A7730CFACC}" sibTransId="{D6C79F8F-7670-4617-BFD1-68E89E0060DF}"/>
    <dgm:cxn modelId="{903A3322-F452-45A2-8136-565716F73C5A}" srcId="{FBAABF82-4E2A-46D9-B8CD-B5B16962DE1B}" destId="{D4F8A2ED-3EEB-47C4-8B37-F80171A76683}" srcOrd="2" destOrd="0" parTransId="{731175D2-9601-4D94-BF63-D85422194D77}" sibTransId="{CBDF69D9-4925-4B40-9BCA-BD855911617D}"/>
    <dgm:cxn modelId="{A1E36A48-9BFE-48E4-BF60-B37EBF7B9211}" type="presOf" srcId="{C99DFDFE-2A2A-44D3-A1F6-6233F3A31BAC}" destId="{8B7F4A06-6053-43FD-B338-96EADCFB7CEC}" srcOrd="0" destOrd="0" presId="urn:microsoft.com/office/officeart/2005/8/layout/arrow2"/>
    <dgm:cxn modelId="{BA67BD68-0126-45B2-BEC4-BB9D98DB141E}" type="presOf" srcId="{2367581A-26D7-4E04-A0AB-973D21486558}" destId="{42EE3C66-55D1-4DA3-B7A4-DAD191FCB2FC}" srcOrd="0" destOrd="0" presId="urn:microsoft.com/office/officeart/2005/8/layout/arrow2"/>
    <dgm:cxn modelId="{BD2DB54A-ED34-4BDA-8521-00ED4F0ACC90}" srcId="{FBAABF82-4E2A-46D9-B8CD-B5B16962DE1B}" destId="{8F9C7A10-59FE-4828-B21D-33D1268E239F}" srcOrd="6" destOrd="0" parTransId="{9B1125C3-55B6-4B90-9E8F-2FF87C094515}" sibTransId="{096C5E4F-734D-466E-9665-200F9EB2F5D9}"/>
    <dgm:cxn modelId="{9A18C682-52C3-4EF7-984B-F229A8D77404}" type="presOf" srcId="{D82915C5-6B8F-4FDB-A223-235822E64B36}" destId="{C466A10A-B7EA-417E-857F-D445E2467F9B}" srcOrd="0" destOrd="0" presId="urn:microsoft.com/office/officeart/2005/8/layout/arrow2"/>
    <dgm:cxn modelId="{DF83F382-B968-42DE-9078-4E2A4D6EEA26}" srcId="{FBAABF82-4E2A-46D9-B8CD-B5B16962DE1B}" destId="{BBF9D4C7-7FD8-4C07-B481-1C56D56CE95C}" srcOrd="5" destOrd="0" parTransId="{91F744E4-D7B2-45B5-ABD6-FD28C442FEF9}" sibTransId="{0280A31D-E94B-4B91-AF3C-8F2E78988665}"/>
    <dgm:cxn modelId="{CF17F19B-5855-41CF-9C45-E96071044F6C}" srcId="{FBAABF82-4E2A-46D9-B8CD-B5B16962DE1B}" destId="{D82915C5-6B8F-4FDB-A223-235822E64B36}" srcOrd="3" destOrd="0" parTransId="{119A52E8-CEDB-4274-BD20-ED6986236A6E}" sibTransId="{4FC83B50-85A4-405B-920D-C6D3D2D5A638}"/>
    <dgm:cxn modelId="{48202D9E-D668-4477-BE1E-52123D31B7A6}" type="presOf" srcId="{F34CD222-542F-43CF-933D-93CF82E67D60}" destId="{761D79A9-DCE8-48F7-9DA8-F6417C60BEC9}" srcOrd="0" destOrd="0" presId="urn:microsoft.com/office/officeart/2005/8/layout/arrow2"/>
    <dgm:cxn modelId="{851BE6A5-6937-43B0-95A1-9025913C7A57}" srcId="{FBAABF82-4E2A-46D9-B8CD-B5B16962DE1B}" destId="{F34CD222-542F-43CF-933D-93CF82E67D60}" srcOrd="4" destOrd="0" parTransId="{82A63DC5-D610-448A-81FB-D696758A6C8A}" sibTransId="{B008E08A-5A6C-4DA7-92AB-5115F5C84A25}"/>
    <dgm:cxn modelId="{83D4FDA7-5162-4190-9643-22373B214FDE}" srcId="{FBAABF82-4E2A-46D9-B8CD-B5B16962DE1B}" destId="{C99DFDFE-2A2A-44D3-A1F6-6233F3A31BAC}" srcOrd="0" destOrd="0" parTransId="{D9088016-A0AF-4ECF-B892-CD56719D007E}" sibTransId="{45296EA4-00C6-425A-92F6-67E4A7261CD8}"/>
    <dgm:cxn modelId="{B488BFBB-8B02-4D1E-BAF8-EC41FF6F69F8}" type="presOf" srcId="{D4F8A2ED-3EEB-47C4-8B37-F80171A76683}" destId="{236B6CFF-9AB6-4095-9F5B-0B4865ED384B}" srcOrd="0" destOrd="0" presId="urn:microsoft.com/office/officeart/2005/8/layout/arrow2"/>
    <dgm:cxn modelId="{0B944DEE-F019-4C33-A99C-318AE04BA07B}" type="presOf" srcId="{FBAABF82-4E2A-46D9-B8CD-B5B16962DE1B}" destId="{8747F294-0287-4AD2-A4DA-269F2A3D5E4B}" srcOrd="0" destOrd="0" presId="urn:microsoft.com/office/officeart/2005/8/layout/arrow2"/>
    <dgm:cxn modelId="{32866039-9A5D-49C7-B279-BABB9EA2F929}" type="presParOf" srcId="{8747F294-0287-4AD2-A4DA-269F2A3D5E4B}" destId="{FC3BA5FA-808D-4ABC-B365-C69991EFDAF9}" srcOrd="0" destOrd="0" presId="urn:microsoft.com/office/officeart/2005/8/layout/arrow2"/>
    <dgm:cxn modelId="{7AD4D301-0503-4FAF-95C7-FC557A2D330A}" type="presParOf" srcId="{8747F294-0287-4AD2-A4DA-269F2A3D5E4B}" destId="{07EFA29C-008A-44CC-B8BA-33D23C224A1A}" srcOrd="1" destOrd="0" presId="urn:microsoft.com/office/officeart/2005/8/layout/arrow2"/>
    <dgm:cxn modelId="{AC0CB161-4BBA-4E3F-B065-EADDE0AF0CF7}" type="presParOf" srcId="{07EFA29C-008A-44CC-B8BA-33D23C224A1A}" destId="{C3C179C4-A33F-4ED1-866E-4B5A1F91FB9A}" srcOrd="0" destOrd="0" presId="urn:microsoft.com/office/officeart/2005/8/layout/arrow2"/>
    <dgm:cxn modelId="{62EEB608-1D34-439C-B675-08E4783859E6}" type="presParOf" srcId="{07EFA29C-008A-44CC-B8BA-33D23C224A1A}" destId="{8B7F4A06-6053-43FD-B338-96EADCFB7CEC}" srcOrd="1" destOrd="0" presId="urn:microsoft.com/office/officeart/2005/8/layout/arrow2"/>
    <dgm:cxn modelId="{B99FCE5D-154F-4933-9F12-A066E8985E85}" type="presParOf" srcId="{07EFA29C-008A-44CC-B8BA-33D23C224A1A}" destId="{98DC0619-E1FA-4749-B60D-36433FD0F79C}" srcOrd="2" destOrd="0" presId="urn:microsoft.com/office/officeart/2005/8/layout/arrow2"/>
    <dgm:cxn modelId="{DEB8FBC0-4981-4801-BB71-56338A128921}" type="presParOf" srcId="{07EFA29C-008A-44CC-B8BA-33D23C224A1A}" destId="{42EE3C66-55D1-4DA3-B7A4-DAD191FCB2FC}" srcOrd="3" destOrd="0" presId="urn:microsoft.com/office/officeart/2005/8/layout/arrow2"/>
    <dgm:cxn modelId="{86C079AD-1A89-4771-86E0-43A6A6BC553C}" type="presParOf" srcId="{07EFA29C-008A-44CC-B8BA-33D23C224A1A}" destId="{BCEA1153-5947-4013-8181-0B4108EB7062}" srcOrd="4" destOrd="0" presId="urn:microsoft.com/office/officeart/2005/8/layout/arrow2"/>
    <dgm:cxn modelId="{E79F045D-1D17-4860-9B83-7CB540C3DD43}" type="presParOf" srcId="{07EFA29C-008A-44CC-B8BA-33D23C224A1A}" destId="{236B6CFF-9AB6-4095-9F5B-0B4865ED384B}" srcOrd="5" destOrd="0" presId="urn:microsoft.com/office/officeart/2005/8/layout/arrow2"/>
    <dgm:cxn modelId="{F037F933-26D6-4B0E-8EC2-39B8C19D62C9}" type="presParOf" srcId="{07EFA29C-008A-44CC-B8BA-33D23C224A1A}" destId="{5779E19B-37FD-4E1A-A563-122D7A083771}" srcOrd="6" destOrd="0" presId="urn:microsoft.com/office/officeart/2005/8/layout/arrow2"/>
    <dgm:cxn modelId="{B97F7CF5-4B07-445D-90E3-D8BB6D679516}" type="presParOf" srcId="{07EFA29C-008A-44CC-B8BA-33D23C224A1A}" destId="{C466A10A-B7EA-417E-857F-D445E2467F9B}" srcOrd="7" destOrd="0" presId="urn:microsoft.com/office/officeart/2005/8/layout/arrow2"/>
    <dgm:cxn modelId="{F9776F34-515D-4E68-9AF0-47C2FFD73EE0}" type="presParOf" srcId="{07EFA29C-008A-44CC-B8BA-33D23C224A1A}" destId="{6BCFC178-4768-48DE-ACB9-A3EADE2AACE5}" srcOrd="8" destOrd="0" presId="urn:microsoft.com/office/officeart/2005/8/layout/arrow2"/>
    <dgm:cxn modelId="{9C6F6944-C03C-4B4B-B605-EF10072471CF}" type="presParOf" srcId="{07EFA29C-008A-44CC-B8BA-33D23C224A1A}" destId="{761D79A9-DCE8-48F7-9DA8-F6417C60BEC9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2C204F-45FB-4F49-95C9-137B2BFF2E52}" type="doc">
      <dgm:prSet loTypeId="urn:microsoft.com/office/officeart/2009/3/layout/StepUpProcess" loCatId="process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0F698A-484E-4C33-8C61-C1A2195477EC}">
      <dgm:prSet phldrT="[Text]" custT="1"/>
      <dgm:spPr>
        <a:xfrm>
          <a:off x="283178" y="2679068"/>
          <a:ext cx="2542671" cy="2228800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>
          <a:solidFill>
            <a:srgbClr val="FFC000">
              <a:lumMod val="75000"/>
            </a:srgbClr>
          </a:solidFill>
        </a:ln>
        <a:effectLst/>
      </dgm:spPr>
      <dgm:t>
        <a:bodyPr/>
        <a:lstStyle/>
        <a:p>
          <a:pPr marL="0" lvl="0" indent="0" algn="l" defTabSz="889000">
            <a:lnSpc>
              <a:spcPct val="2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National DTS-Based Panel Production - early phase </a:t>
          </a:r>
        </a:p>
      </dgm:t>
    </dgm:pt>
    <dgm:pt modelId="{6B714301-5552-42FD-8327-6F710D003DB2}" type="parTrans" cxnId="{1EED731A-9401-4718-9447-4BD04AD6E188}">
      <dgm:prSet/>
      <dgm:spPr/>
      <dgm:t>
        <a:bodyPr/>
        <a:lstStyle/>
        <a:p>
          <a:endParaRPr lang="en-US"/>
        </a:p>
      </dgm:t>
    </dgm:pt>
    <dgm:pt modelId="{5295560A-CF74-4224-BA7E-23CE645383EF}" type="sibTrans" cxnId="{1EED731A-9401-4718-9447-4BD04AD6E188}">
      <dgm:prSet/>
      <dgm:spPr/>
      <dgm:t>
        <a:bodyPr/>
        <a:lstStyle/>
        <a:p>
          <a:endParaRPr lang="en-US"/>
        </a:p>
      </dgm:t>
    </dgm:pt>
    <dgm:pt modelId="{285BD638-0EDD-4C36-9685-88AC43174A76}">
      <dgm:prSet phldrT="[Text]" custT="1"/>
      <dgm:spPr>
        <a:xfrm>
          <a:off x="3395905" y="1908820"/>
          <a:ext cx="2542671" cy="2228800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rgbClr val="00B050"/>
          </a:solidFill>
        </a:ln>
        <a:effectLst/>
      </dgm:spPr>
      <dgm:t>
        <a:bodyPr/>
        <a:lstStyle/>
        <a:p>
          <a:pPr marL="0" lvl="0" indent="0" algn="l" defTabSz="889000">
            <a:lnSpc>
              <a:spcPct val="2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IP Centralized PT Production scale up </a:t>
          </a:r>
        </a:p>
      </dgm:t>
    </dgm:pt>
    <dgm:pt modelId="{C3269619-65B1-45F6-B834-6FBDE0C71F67}" type="parTrans" cxnId="{AC039EF1-B306-4949-BE58-0C52F7383B44}">
      <dgm:prSet/>
      <dgm:spPr/>
      <dgm:t>
        <a:bodyPr/>
        <a:lstStyle/>
        <a:p>
          <a:endParaRPr lang="en-US"/>
        </a:p>
      </dgm:t>
    </dgm:pt>
    <dgm:pt modelId="{5ED99F57-9441-4527-984C-0C80BBDA136C}" type="sibTrans" cxnId="{AC039EF1-B306-4949-BE58-0C52F7383B44}">
      <dgm:prSet/>
      <dgm:spPr/>
      <dgm:t>
        <a:bodyPr/>
        <a:lstStyle/>
        <a:p>
          <a:endParaRPr lang="en-US"/>
        </a:p>
      </dgm:t>
    </dgm:pt>
    <dgm:pt modelId="{24178A85-93AE-456C-8D26-B039AA2680E8}">
      <dgm:prSet phldrT="[Text]" custT="1"/>
      <dgm:spPr>
        <a:xfrm>
          <a:off x="6508632" y="1138573"/>
          <a:ext cx="2542671" cy="2228800"/>
        </a:xfrm>
        <a:prstGeom prst="rect">
          <a:avLst/>
        </a:prstGeom>
        <a:solidFill>
          <a:srgbClr val="5B9BD5">
            <a:lumMod val="20000"/>
            <a:lumOff val="80000"/>
          </a:srgbClr>
        </a:solidFill>
        <a:ln>
          <a:solidFill>
            <a:srgbClr val="5B9BD5">
              <a:lumMod val="75000"/>
            </a:srgbClr>
          </a:solidFill>
        </a:ln>
        <a:effectLst/>
      </dgm:spPr>
      <dgm:t>
        <a:bodyPr/>
        <a:lstStyle/>
        <a:p>
          <a:pPr>
            <a:lnSpc>
              <a:spcPct val="150000"/>
            </a:lnSpc>
            <a:buNone/>
          </a:pPr>
          <a:r>
            <a:rPr lang="en-US" sz="2000" kern="1200" dirty="0">
              <a:solidFill>
                <a:srgbClr val="002060"/>
              </a:solidFill>
              <a:latin typeface="+mj-lt"/>
              <a:ea typeface="+mj-ea"/>
              <a:cs typeface="+mj-cs"/>
            </a:rPr>
            <a:t>* IP-Led decentralized PT panel production </a:t>
          </a:r>
        </a:p>
        <a:p>
          <a:pPr>
            <a:lnSpc>
              <a:spcPct val="150000"/>
            </a:lnSpc>
            <a:buNone/>
          </a:pPr>
          <a:r>
            <a:rPr lang="en-US" sz="2000" kern="1200" dirty="0">
              <a:solidFill>
                <a:srgbClr val="002060"/>
              </a:solidFill>
              <a:latin typeface="+mj-lt"/>
              <a:ea typeface="+mj-ea"/>
              <a:cs typeface="+mj-cs"/>
            </a:rPr>
            <a:t>* IP centralized review and reporting (surge era)</a:t>
          </a:r>
        </a:p>
      </dgm:t>
    </dgm:pt>
    <dgm:pt modelId="{9D795B80-023D-4FBC-A41E-4742C9B765CB}" type="parTrans" cxnId="{35D040CD-44D0-4801-A9E8-90B57B1EA582}">
      <dgm:prSet/>
      <dgm:spPr/>
      <dgm:t>
        <a:bodyPr/>
        <a:lstStyle/>
        <a:p>
          <a:endParaRPr lang="en-US"/>
        </a:p>
      </dgm:t>
    </dgm:pt>
    <dgm:pt modelId="{C87366CA-83FB-45F8-9F43-3351E77CC96D}" type="sibTrans" cxnId="{35D040CD-44D0-4801-A9E8-90B57B1EA582}">
      <dgm:prSet/>
      <dgm:spPr/>
      <dgm:t>
        <a:bodyPr/>
        <a:lstStyle/>
        <a:p>
          <a:endParaRPr lang="en-US"/>
        </a:p>
      </dgm:t>
    </dgm:pt>
    <dgm:pt modelId="{37C705A2-D6CA-41E5-9543-00C0D619CD72}" type="pres">
      <dgm:prSet presAssocID="{AC2C204F-45FB-4F49-95C9-137B2BFF2E52}" presName="rootnode" presStyleCnt="0">
        <dgm:presLayoutVars>
          <dgm:chMax/>
          <dgm:chPref/>
          <dgm:dir/>
          <dgm:animLvl val="lvl"/>
        </dgm:presLayoutVars>
      </dgm:prSet>
      <dgm:spPr/>
    </dgm:pt>
    <dgm:pt modelId="{8571BA02-FF58-4C64-8E7E-50D2E8BDD49E}" type="pres">
      <dgm:prSet presAssocID="{660F698A-484E-4C33-8C61-C1A2195477EC}" presName="composite" presStyleCnt="0"/>
      <dgm:spPr/>
    </dgm:pt>
    <dgm:pt modelId="{0A6F56FF-BD50-4BE3-BCB7-E869B4D809C2}" type="pres">
      <dgm:prSet presAssocID="{660F698A-484E-4C33-8C61-C1A2195477EC}" presName="LShape" presStyleLbl="alignNode1" presStyleIdx="0" presStyleCnt="5" custLinFactNeighborY="0"/>
      <dgm:spPr>
        <a:xfrm rot="5400000">
          <a:off x="565712" y="1837567"/>
          <a:ext cx="1692577" cy="2816411"/>
        </a:xfrm>
        <a:prstGeom prst="corner">
          <a:avLst>
            <a:gd name="adj1" fmla="val 16120"/>
            <a:gd name="adj2" fmla="val 1611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extrusionH="381000" contourW="38100" prstMaterial="matte">
          <a:contourClr>
            <a:sysClr val="window" lastClr="FFFFFF"/>
          </a:contourClr>
        </a:sp3d>
      </dgm:spPr>
    </dgm:pt>
    <dgm:pt modelId="{FCBE8915-BED5-4C88-A362-F0C5D6FBE097}" type="pres">
      <dgm:prSet presAssocID="{660F698A-484E-4C33-8C61-C1A2195477EC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F3FF2CCE-75D6-4D91-B58D-46023F5ABB10}" type="pres">
      <dgm:prSet presAssocID="{660F698A-484E-4C33-8C61-C1A2195477EC}" presName="Triangle" presStyleLbl="alignNode1" presStyleIdx="1" presStyleCnt="5"/>
      <dgm:spPr>
        <a:xfrm>
          <a:off x="2346101" y="1630220"/>
          <a:ext cx="479749" cy="479749"/>
        </a:xfrm>
        <a:prstGeom prst="triangle">
          <a:avLst>
            <a:gd name="adj" fmla="val 100000"/>
          </a:avLst>
        </a:prstGeom>
        <a:solidFill>
          <a:srgbClr val="FFC000">
            <a:hueOff val="2450223"/>
            <a:satOff val="-10194"/>
            <a:lumOff val="2402"/>
            <a:alphaOff val="0"/>
          </a:srgbClr>
        </a:solidFill>
        <a:ln w="6350" cap="flat" cmpd="sng" algn="ctr">
          <a:solidFill>
            <a:srgbClr val="FFC000">
              <a:hueOff val="2450223"/>
              <a:satOff val="-10194"/>
              <a:lumOff val="2402"/>
              <a:alphaOff val="0"/>
            </a:srgbClr>
          </a:solidFill>
          <a:prstDash val="solid"/>
          <a:miter lim="800000"/>
        </a:ln>
        <a:effectLst/>
        <a:sp3d extrusionH="381000" contourW="38100" prstMaterial="matte">
          <a:contourClr>
            <a:sysClr val="window" lastClr="FFFFFF"/>
          </a:contourClr>
        </a:sp3d>
      </dgm:spPr>
    </dgm:pt>
    <dgm:pt modelId="{87C1C57D-7B03-458A-B296-08B5612DD26A}" type="pres">
      <dgm:prSet presAssocID="{5295560A-CF74-4224-BA7E-23CE645383EF}" presName="sibTrans" presStyleCnt="0"/>
      <dgm:spPr/>
    </dgm:pt>
    <dgm:pt modelId="{E90059BD-73D3-4BC3-B039-A0F0E60F234B}" type="pres">
      <dgm:prSet presAssocID="{5295560A-CF74-4224-BA7E-23CE645383EF}" presName="space" presStyleCnt="0"/>
      <dgm:spPr/>
    </dgm:pt>
    <dgm:pt modelId="{33C55DC4-6E58-4F1B-98BE-567A541EE508}" type="pres">
      <dgm:prSet presAssocID="{285BD638-0EDD-4C36-9685-88AC43174A76}" presName="composite" presStyleCnt="0"/>
      <dgm:spPr/>
    </dgm:pt>
    <dgm:pt modelId="{C05BA1C3-DECA-4A8A-B88C-CF2DD616604A}" type="pres">
      <dgm:prSet presAssocID="{285BD638-0EDD-4C36-9685-88AC43174A76}" presName="LShape" presStyleLbl="alignNode1" presStyleIdx="2" presStyleCnt="5"/>
      <dgm:spPr>
        <a:xfrm rot="5400000">
          <a:off x="3678439" y="1067320"/>
          <a:ext cx="1692577" cy="2816411"/>
        </a:xfrm>
        <a:prstGeom prst="corner">
          <a:avLst>
            <a:gd name="adj1" fmla="val 16120"/>
            <a:gd name="adj2" fmla="val 16110"/>
          </a:avLst>
        </a:prstGeom>
        <a:solidFill>
          <a:srgbClr val="FFC000">
            <a:hueOff val="4900445"/>
            <a:satOff val="-20388"/>
            <a:lumOff val="4804"/>
            <a:alphaOff val="0"/>
          </a:srgbClr>
        </a:solidFill>
        <a:ln w="6350" cap="flat" cmpd="sng" algn="ctr">
          <a:solidFill>
            <a:srgbClr val="FFC000">
              <a:hueOff val="4900445"/>
              <a:satOff val="-20388"/>
              <a:lumOff val="4804"/>
              <a:alphaOff val="0"/>
            </a:srgbClr>
          </a:solidFill>
          <a:prstDash val="solid"/>
          <a:miter lim="800000"/>
        </a:ln>
        <a:effectLst/>
        <a:sp3d extrusionH="381000" contourW="38100" prstMaterial="matte">
          <a:contourClr>
            <a:sysClr val="window" lastClr="FFFFFF"/>
          </a:contourClr>
        </a:sp3d>
      </dgm:spPr>
    </dgm:pt>
    <dgm:pt modelId="{77EE68C6-2AE8-4B3B-931A-6F5AD6637EB2}" type="pres">
      <dgm:prSet presAssocID="{285BD638-0EDD-4C36-9685-88AC43174A7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32C97EE-31E5-4C65-B313-532B6529C0F1}" type="pres">
      <dgm:prSet presAssocID="{285BD638-0EDD-4C36-9685-88AC43174A76}" presName="Triangle" presStyleLbl="alignNode1" presStyleIdx="3" presStyleCnt="5"/>
      <dgm:spPr>
        <a:xfrm>
          <a:off x="5458828" y="859973"/>
          <a:ext cx="479749" cy="479749"/>
        </a:xfrm>
        <a:prstGeom prst="triangle">
          <a:avLst>
            <a:gd name="adj" fmla="val 100000"/>
          </a:avLst>
        </a:prstGeom>
        <a:solidFill>
          <a:srgbClr val="FFC000">
            <a:hueOff val="7350668"/>
            <a:satOff val="-30583"/>
            <a:lumOff val="7206"/>
            <a:alphaOff val="0"/>
          </a:srgbClr>
        </a:solidFill>
        <a:ln w="6350" cap="flat" cmpd="sng" algn="ctr">
          <a:solidFill>
            <a:srgbClr val="FFC000">
              <a:hueOff val="7350668"/>
              <a:satOff val="-30583"/>
              <a:lumOff val="7206"/>
              <a:alphaOff val="0"/>
            </a:srgbClr>
          </a:solidFill>
          <a:prstDash val="solid"/>
          <a:miter lim="800000"/>
        </a:ln>
        <a:effectLst/>
        <a:sp3d extrusionH="381000" contourW="38100" prstMaterial="matte">
          <a:contourClr>
            <a:sysClr val="window" lastClr="FFFFFF"/>
          </a:contourClr>
        </a:sp3d>
      </dgm:spPr>
    </dgm:pt>
    <dgm:pt modelId="{F9A7C421-C523-4E06-8860-41633FE570EB}" type="pres">
      <dgm:prSet presAssocID="{5ED99F57-9441-4527-984C-0C80BBDA136C}" presName="sibTrans" presStyleCnt="0"/>
      <dgm:spPr/>
    </dgm:pt>
    <dgm:pt modelId="{4410E44C-1B3C-4D58-AEFE-18B34AE832E3}" type="pres">
      <dgm:prSet presAssocID="{5ED99F57-9441-4527-984C-0C80BBDA136C}" presName="space" presStyleCnt="0"/>
      <dgm:spPr/>
    </dgm:pt>
    <dgm:pt modelId="{3CF5EC52-756C-4FCB-AB63-D5CBDD60D935}" type="pres">
      <dgm:prSet presAssocID="{24178A85-93AE-456C-8D26-B039AA2680E8}" presName="composite" presStyleCnt="0"/>
      <dgm:spPr/>
    </dgm:pt>
    <dgm:pt modelId="{F49C4658-EC55-43AC-A30F-F0166206AD1C}" type="pres">
      <dgm:prSet presAssocID="{24178A85-93AE-456C-8D26-B039AA2680E8}" presName="LShape" presStyleLbl="alignNode1" presStyleIdx="4" presStyleCnt="5"/>
      <dgm:spPr>
        <a:xfrm rot="5400000">
          <a:off x="6791166" y="297073"/>
          <a:ext cx="1692577" cy="2816411"/>
        </a:xfrm>
        <a:prstGeom prst="corner">
          <a:avLst>
            <a:gd name="adj1" fmla="val 16120"/>
            <a:gd name="adj2" fmla="val 1611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 w="6350" cap="flat" cmpd="sng" algn="ctr">
          <a:solidFill>
            <a:srgbClr val="FFC000">
              <a:hueOff val="9800891"/>
              <a:satOff val="-40777"/>
              <a:lumOff val="9608"/>
              <a:alphaOff val="0"/>
            </a:srgbClr>
          </a:solidFill>
          <a:prstDash val="solid"/>
          <a:miter lim="800000"/>
        </a:ln>
        <a:effectLst/>
        <a:sp3d extrusionH="381000" contourW="38100" prstMaterial="matte">
          <a:contourClr>
            <a:sysClr val="window" lastClr="FFFFFF"/>
          </a:contourClr>
        </a:sp3d>
      </dgm:spPr>
    </dgm:pt>
    <dgm:pt modelId="{B6D686F6-B05B-4DE9-8654-33935EF991C0}" type="pres">
      <dgm:prSet presAssocID="{24178A85-93AE-456C-8D26-B039AA2680E8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EED731A-9401-4718-9447-4BD04AD6E188}" srcId="{AC2C204F-45FB-4F49-95C9-137B2BFF2E52}" destId="{660F698A-484E-4C33-8C61-C1A2195477EC}" srcOrd="0" destOrd="0" parTransId="{6B714301-5552-42FD-8327-6F710D003DB2}" sibTransId="{5295560A-CF74-4224-BA7E-23CE645383EF}"/>
    <dgm:cxn modelId="{6C1A1325-1B06-45A4-98F2-680825099EB0}" type="presOf" srcId="{24178A85-93AE-456C-8D26-B039AA2680E8}" destId="{B6D686F6-B05B-4DE9-8654-33935EF991C0}" srcOrd="0" destOrd="0" presId="urn:microsoft.com/office/officeart/2009/3/layout/StepUpProcess"/>
    <dgm:cxn modelId="{AFB2E135-27AF-4196-88CE-B838C37FE063}" type="presOf" srcId="{285BD638-0EDD-4C36-9685-88AC43174A76}" destId="{77EE68C6-2AE8-4B3B-931A-6F5AD6637EB2}" srcOrd="0" destOrd="0" presId="urn:microsoft.com/office/officeart/2009/3/layout/StepUpProcess"/>
    <dgm:cxn modelId="{2225BA5B-A884-4A40-B6F2-114900FE8245}" type="presOf" srcId="{660F698A-484E-4C33-8C61-C1A2195477EC}" destId="{FCBE8915-BED5-4C88-A362-F0C5D6FBE097}" srcOrd="0" destOrd="0" presId="urn:microsoft.com/office/officeart/2009/3/layout/StepUpProcess"/>
    <dgm:cxn modelId="{35D040CD-44D0-4801-A9E8-90B57B1EA582}" srcId="{AC2C204F-45FB-4F49-95C9-137B2BFF2E52}" destId="{24178A85-93AE-456C-8D26-B039AA2680E8}" srcOrd="2" destOrd="0" parTransId="{9D795B80-023D-4FBC-A41E-4742C9B765CB}" sibTransId="{C87366CA-83FB-45F8-9F43-3351E77CC96D}"/>
    <dgm:cxn modelId="{38DA9CED-A9A4-491A-A12E-59F263C06A2B}" type="presOf" srcId="{AC2C204F-45FB-4F49-95C9-137B2BFF2E52}" destId="{37C705A2-D6CA-41E5-9543-00C0D619CD72}" srcOrd="0" destOrd="0" presId="urn:microsoft.com/office/officeart/2009/3/layout/StepUpProcess"/>
    <dgm:cxn modelId="{AC039EF1-B306-4949-BE58-0C52F7383B44}" srcId="{AC2C204F-45FB-4F49-95C9-137B2BFF2E52}" destId="{285BD638-0EDD-4C36-9685-88AC43174A76}" srcOrd="1" destOrd="0" parTransId="{C3269619-65B1-45F6-B834-6FBDE0C71F67}" sibTransId="{5ED99F57-9441-4527-984C-0C80BBDA136C}"/>
    <dgm:cxn modelId="{17DCA4DA-8626-407A-8BD7-F5731B54F8CB}" type="presParOf" srcId="{37C705A2-D6CA-41E5-9543-00C0D619CD72}" destId="{8571BA02-FF58-4C64-8E7E-50D2E8BDD49E}" srcOrd="0" destOrd="0" presId="urn:microsoft.com/office/officeart/2009/3/layout/StepUpProcess"/>
    <dgm:cxn modelId="{FB23860B-07EF-4400-9CF3-5DEF28F688C5}" type="presParOf" srcId="{8571BA02-FF58-4C64-8E7E-50D2E8BDD49E}" destId="{0A6F56FF-BD50-4BE3-BCB7-E869B4D809C2}" srcOrd="0" destOrd="0" presId="urn:microsoft.com/office/officeart/2009/3/layout/StepUpProcess"/>
    <dgm:cxn modelId="{5A3217EF-93A7-47B2-AFD9-31DCF4AFAE74}" type="presParOf" srcId="{8571BA02-FF58-4C64-8E7E-50D2E8BDD49E}" destId="{FCBE8915-BED5-4C88-A362-F0C5D6FBE097}" srcOrd="1" destOrd="0" presId="urn:microsoft.com/office/officeart/2009/3/layout/StepUpProcess"/>
    <dgm:cxn modelId="{10563850-9658-4212-8768-D760A99C7B48}" type="presParOf" srcId="{8571BA02-FF58-4C64-8E7E-50D2E8BDD49E}" destId="{F3FF2CCE-75D6-4D91-B58D-46023F5ABB10}" srcOrd="2" destOrd="0" presId="urn:microsoft.com/office/officeart/2009/3/layout/StepUpProcess"/>
    <dgm:cxn modelId="{972DB28F-4DC2-4C51-BA21-45EDAF63BF9F}" type="presParOf" srcId="{37C705A2-D6CA-41E5-9543-00C0D619CD72}" destId="{87C1C57D-7B03-458A-B296-08B5612DD26A}" srcOrd="1" destOrd="0" presId="urn:microsoft.com/office/officeart/2009/3/layout/StepUpProcess"/>
    <dgm:cxn modelId="{CEBA2E1A-94D1-4B9B-98DF-3E0D8A8D11AB}" type="presParOf" srcId="{87C1C57D-7B03-458A-B296-08B5612DD26A}" destId="{E90059BD-73D3-4BC3-B039-A0F0E60F234B}" srcOrd="0" destOrd="0" presId="urn:microsoft.com/office/officeart/2009/3/layout/StepUpProcess"/>
    <dgm:cxn modelId="{8D015A52-610E-4047-AF85-B534C5FD02C2}" type="presParOf" srcId="{37C705A2-D6CA-41E5-9543-00C0D619CD72}" destId="{33C55DC4-6E58-4F1B-98BE-567A541EE508}" srcOrd="2" destOrd="0" presId="urn:microsoft.com/office/officeart/2009/3/layout/StepUpProcess"/>
    <dgm:cxn modelId="{B7EB77E4-698A-4503-973F-24D55FAEC0AC}" type="presParOf" srcId="{33C55DC4-6E58-4F1B-98BE-567A541EE508}" destId="{C05BA1C3-DECA-4A8A-B88C-CF2DD616604A}" srcOrd="0" destOrd="0" presId="urn:microsoft.com/office/officeart/2009/3/layout/StepUpProcess"/>
    <dgm:cxn modelId="{C3850358-241E-4780-AB8D-1F71DCB33026}" type="presParOf" srcId="{33C55DC4-6E58-4F1B-98BE-567A541EE508}" destId="{77EE68C6-2AE8-4B3B-931A-6F5AD6637EB2}" srcOrd="1" destOrd="0" presId="urn:microsoft.com/office/officeart/2009/3/layout/StepUpProcess"/>
    <dgm:cxn modelId="{C0D5B938-1C6C-4B0F-B5CF-2A6205AC27AD}" type="presParOf" srcId="{33C55DC4-6E58-4F1B-98BE-567A541EE508}" destId="{232C97EE-31E5-4C65-B313-532B6529C0F1}" srcOrd="2" destOrd="0" presId="urn:microsoft.com/office/officeart/2009/3/layout/StepUpProcess"/>
    <dgm:cxn modelId="{C9375287-5880-425B-B1E0-0B4DC0408CB8}" type="presParOf" srcId="{37C705A2-D6CA-41E5-9543-00C0D619CD72}" destId="{F9A7C421-C523-4E06-8860-41633FE570EB}" srcOrd="3" destOrd="0" presId="urn:microsoft.com/office/officeart/2009/3/layout/StepUpProcess"/>
    <dgm:cxn modelId="{FF5EFF1C-770B-4388-9118-210E7AD1B005}" type="presParOf" srcId="{F9A7C421-C523-4E06-8860-41633FE570EB}" destId="{4410E44C-1B3C-4D58-AEFE-18B34AE832E3}" srcOrd="0" destOrd="0" presId="urn:microsoft.com/office/officeart/2009/3/layout/StepUpProcess"/>
    <dgm:cxn modelId="{B82B1CDD-367E-46A7-8C44-F82576A2818D}" type="presParOf" srcId="{37C705A2-D6CA-41E5-9543-00C0D619CD72}" destId="{3CF5EC52-756C-4FCB-AB63-D5CBDD60D935}" srcOrd="4" destOrd="0" presId="urn:microsoft.com/office/officeart/2009/3/layout/StepUpProcess"/>
    <dgm:cxn modelId="{041A618F-C7B4-4712-8E6B-2B2104C245A3}" type="presParOf" srcId="{3CF5EC52-756C-4FCB-AB63-D5CBDD60D935}" destId="{F49C4658-EC55-43AC-A30F-F0166206AD1C}" srcOrd="0" destOrd="0" presId="urn:microsoft.com/office/officeart/2009/3/layout/StepUpProcess"/>
    <dgm:cxn modelId="{669782C5-EF60-402F-8697-B99151700544}" type="presParOf" srcId="{3CF5EC52-756C-4FCB-AB63-D5CBDD60D935}" destId="{B6D686F6-B05B-4DE9-8654-33935EF991C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BA5FA-808D-4ABC-B365-C69991EFDAF9}">
      <dsp:nvSpPr>
        <dsp:cNvPr id="0" name=""/>
        <dsp:cNvSpPr/>
      </dsp:nvSpPr>
      <dsp:spPr>
        <a:xfrm>
          <a:off x="-18" y="82229"/>
          <a:ext cx="7588627" cy="474289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179C4-A33F-4ED1-866E-4B5A1F91FB9A}">
      <dsp:nvSpPr>
        <dsp:cNvPr id="0" name=""/>
        <dsp:cNvSpPr/>
      </dsp:nvSpPr>
      <dsp:spPr>
        <a:xfrm>
          <a:off x="0" y="3506263"/>
          <a:ext cx="174538" cy="174538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F4A06-6053-43FD-B338-96EADCFB7CEC}">
      <dsp:nvSpPr>
        <dsp:cNvPr id="0" name=""/>
        <dsp:cNvSpPr/>
      </dsp:nvSpPr>
      <dsp:spPr>
        <a:xfrm>
          <a:off x="0" y="3709192"/>
          <a:ext cx="1376693" cy="1200171"/>
        </a:xfrm>
        <a:prstGeom prst="rect">
          <a:avLst/>
        </a:prstGeom>
        <a:noFill/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84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Early 2015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+mj-lt"/>
              <a:ea typeface="+mn-ea"/>
              <a:cs typeface="+mn-cs"/>
            </a:rPr>
            <a:t>*</a:t>
          </a:r>
          <a:r>
            <a:rPr lang="en-US" sz="1400" kern="1200" dirty="0">
              <a:solidFill>
                <a:srgbClr val="002060"/>
              </a:solidFill>
              <a:latin typeface="+mj-lt"/>
              <a:ea typeface="+mn-ea"/>
              <a:cs typeface="+mn-cs"/>
            </a:rPr>
            <a:t> </a:t>
          </a:r>
          <a:r>
            <a:rPr lang="en-US" sz="1400" b="0" i="1" kern="1200" dirty="0">
              <a:solidFill>
                <a:srgbClr val="002060"/>
              </a:solidFill>
              <a:latin typeface="+mj-lt"/>
              <a:ea typeface="+mn-ea"/>
              <a:cs typeface="+mn-cs"/>
            </a:rPr>
            <a:t>Adopted CDC ILB Training Materials.</a:t>
          </a:r>
        </a:p>
      </dsp:txBody>
      <dsp:txXfrm>
        <a:off x="0" y="3709192"/>
        <a:ext cx="1376693" cy="1200171"/>
      </dsp:txXfrm>
    </dsp:sp>
    <dsp:sp modelId="{98DC0619-E1FA-4749-B60D-36433FD0F79C}">
      <dsp:nvSpPr>
        <dsp:cNvPr id="0" name=""/>
        <dsp:cNvSpPr/>
      </dsp:nvSpPr>
      <dsp:spPr>
        <a:xfrm>
          <a:off x="1246151" y="2673385"/>
          <a:ext cx="273190" cy="273190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E3C66-55D1-4DA3-B7A4-DAD191FCB2FC}">
      <dsp:nvSpPr>
        <dsp:cNvPr id="0" name=""/>
        <dsp:cNvSpPr/>
      </dsp:nvSpPr>
      <dsp:spPr>
        <a:xfrm>
          <a:off x="1382748" y="2959595"/>
          <a:ext cx="1690533" cy="2011754"/>
        </a:xfrm>
        <a:prstGeom prst="rect">
          <a:avLst/>
        </a:prstGeom>
        <a:noFill/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58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Late FY 15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*</a:t>
          </a:r>
          <a:r>
            <a:rPr lang="en-US" sz="1600" b="1" i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Clustered National </a:t>
          </a:r>
          <a:r>
            <a:rPr lang="en-US" sz="1600" b="1" i="1" kern="1200" dirty="0" err="1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ToT</a:t>
          </a:r>
          <a:endParaRPr lang="en-US" sz="1800" b="1" i="1" kern="1200" dirty="0">
            <a:solidFill>
              <a:srgbClr val="002060"/>
            </a:solidFill>
            <a:latin typeface="Calibri Light" panose="020F0302020204030204"/>
            <a:ea typeface="+mn-ea"/>
            <a:cs typeface="+mn-cs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Abuja (21 participants)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Lagos (29 participants) </a:t>
          </a:r>
        </a:p>
      </dsp:txBody>
      <dsp:txXfrm>
        <a:off x="1382748" y="2959595"/>
        <a:ext cx="1690533" cy="2011754"/>
      </dsp:txXfrm>
    </dsp:sp>
    <dsp:sp modelId="{BCEA1153-5947-4013-8181-0B4108EB7062}">
      <dsp:nvSpPr>
        <dsp:cNvPr id="0" name=""/>
        <dsp:cNvSpPr/>
      </dsp:nvSpPr>
      <dsp:spPr>
        <a:xfrm>
          <a:off x="2899595" y="1965252"/>
          <a:ext cx="364254" cy="364254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B6CFF-9AB6-4095-9F5B-0B4865ED384B}">
      <dsp:nvSpPr>
        <dsp:cNvPr id="0" name=""/>
        <dsp:cNvSpPr/>
      </dsp:nvSpPr>
      <dsp:spPr>
        <a:xfrm>
          <a:off x="3056897" y="2008946"/>
          <a:ext cx="1514255" cy="2942371"/>
        </a:xfrm>
        <a:prstGeom prst="rect">
          <a:avLst/>
        </a:prstGeom>
        <a:noFill/>
        <a:ln>
          <a:solidFill>
            <a:srgbClr val="00B05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011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FY 16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*State-level trainings </a:t>
          </a:r>
          <a:r>
            <a:rPr lang="en-US" sz="18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across four (4) states: </a:t>
          </a:r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Benue, FCT,</a:t>
          </a:r>
          <a:r>
            <a:rPr lang="en-US" sz="18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 </a:t>
          </a:r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Lagos, &amp;  Nasarawa </a:t>
          </a:r>
          <a:r>
            <a:rPr lang="en-US" sz="1600" i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–Testers, SQIT, </a:t>
          </a:r>
          <a:r>
            <a:rPr lang="en-US" sz="1600" i="1" kern="1200" dirty="0" err="1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SMoH</a:t>
          </a:r>
          <a:r>
            <a:rPr lang="en-US" sz="1600" i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, and IP Staff</a:t>
          </a:r>
          <a:endParaRPr lang="en-US" sz="1200" i="1" kern="1200" dirty="0">
            <a:solidFill>
              <a:srgbClr val="002060"/>
            </a:solidFill>
            <a:latin typeface="Calibri Light" panose="020F0302020204030204"/>
            <a:ea typeface="+mn-ea"/>
            <a:cs typeface="+mn-cs"/>
          </a:endParaRPr>
        </a:p>
      </dsp:txBody>
      <dsp:txXfrm>
        <a:off x="3056897" y="2008946"/>
        <a:ext cx="1514255" cy="2942371"/>
      </dsp:txXfrm>
    </dsp:sp>
    <dsp:sp modelId="{5779E19B-37FD-4E1A-A563-122D7A083771}">
      <dsp:nvSpPr>
        <dsp:cNvPr id="0" name=""/>
        <dsp:cNvSpPr/>
      </dsp:nvSpPr>
      <dsp:spPr>
        <a:xfrm>
          <a:off x="4311080" y="1399899"/>
          <a:ext cx="470494" cy="470494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6A10A-B7EA-417E-857F-D445E2467F9B}">
      <dsp:nvSpPr>
        <dsp:cNvPr id="0" name=""/>
        <dsp:cNvSpPr/>
      </dsp:nvSpPr>
      <dsp:spPr>
        <a:xfrm>
          <a:off x="4602908" y="1568494"/>
          <a:ext cx="1437255" cy="3310662"/>
        </a:xfrm>
        <a:prstGeom prst="rect">
          <a:avLst/>
        </a:prstGeom>
        <a:noFill/>
        <a:ln>
          <a:solidFill>
            <a:srgbClr val="00B0F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305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FY17-FY18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Scale-up </a:t>
          </a:r>
          <a:r>
            <a:rPr lang="en-US" sz="1800" b="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across</a:t>
          </a:r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 </a:t>
          </a:r>
          <a:r>
            <a:rPr lang="en-US" sz="1800" b="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Sustained  </a:t>
          </a:r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18+1 states</a:t>
          </a:r>
        </a:p>
      </dsp:txBody>
      <dsp:txXfrm>
        <a:off x="4602908" y="1568494"/>
        <a:ext cx="1437255" cy="3310662"/>
      </dsp:txXfrm>
    </dsp:sp>
    <dsp:sp modelId="{6BCFC178-4768-48DE-ACB9-A3EADE2AACE5}">
      <dsp:nvSpPr>
        <dsp:cNvPr id="0" name=""/>
        <dsp:cNvSpPr/>
      </dsp:nvSpPr>
      <dsp:spPr>
        <a:xfrm>
          <a:off x="5764302" y="1022365"/>
          <a:ext cx="599501" cy="599501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1D79A9-DCE8-48F7-9DA8-F6417C60BEC9}">
      <dsp:nvSpPr>
        <dsp:cNvPr id="0" name=""/>
        <dsp:cNvSpPr/>
      </dsp:nvSpPr>
      <dsp:spPr>
        <a:xfrm>
          <a:off x="6050355" y="1255844"/>
          <a:ext cx="1545120" cy="3623312"/>
        </a:xfrm>
        <a:prstGeom prst="rect">
          <a:avLst/>
        </a:prstGeom>
        <a:noFill/>
        <a:ln>
          <a:solidFill>
            <a:srgbClr val="7030A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663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FY19 –Till Date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*</a:t>
          </a:r>
          <a:r>
            <a:rPr lang="en-US" sz="18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 </a:t>
          </a:r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Integrated RTCQI </a:t>
          </a:r>
          <a:r>
            <a:rPr lang="en-US" sz="18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– </a:t>
          </a:r>
          <a:r>
            <a:rPr lang="en-US" sz="1800" i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HIV/RTRI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*</a:t>
          </a:r>
          <a:r>
            <a:rPr lang="en-US" sz="1800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 September 2020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rgbClr val="002060"/>
            </a:solidFill>
            <a:latin typeface="Calibri Light" panose="020F0302020204030204"/>
            <a:ea typeface="+mn-ea"/>
            <a:cs typeface="+mn-cs"/>
          </a:endParaRPr>
        </a:p>
      </dsp:txBody>
      <dsp:txXfrm>
        <a:off x="6050355" y="1255844"/>
        <a:ext cx="1545120" cy="3623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F56FF-BD50-4BE3-BCB7-E869B4D809C2}">
      <dsp:nvSpPr>
        <dsp:cNvPr id="0" name=""/>
        <dsp:cNvSpPr/>
      </dsp:nvSpPr>
      <dsp:spPr>
        <a:xfrm rot="5400000">
          <a:off x="600214" y="2345776"/>
          <a:ext cx="1784134" cy="2968760"/>
        </a:xfrm>
        <a:prstGeom prst="corner">
          <a:avLst>
            <a:gd name="adj1" fmla="val 16120"/>
            <a:gd name="adj2" fmla="val 1611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E8915-BED5-4C88-A362-F0C5D6FBE097}">
      <dsp:nvSpPr>
        <dsp:cNvPr id="0" name=""/>
        <dsp:cNvSpPr/>
      </dsp:nvSpPr>
      <dsp:spPr>
        <a:xfrm>
          <a:off x="302398" y="3232796"/>
          <a:ext cx="2680213" cy="2349364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>
          <a:solidFill>
            <a:srgbClr val="FFC000">
              <a:lumMod val="75000"/>
            </a:srgb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2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National DTS-Based Panel Production - early phase </a:t>
          </a:r>
        </a:p>
      </dsp:txBody>
      <dsp:txXfrm>
        <a:off x="302398" y="3232796"/>
        <a:ext cx="2680213" cy="2349364"/>
      </dsp:txXfrm>
    </dsp:sp>
    <dsp:sp modelId="{F3FF2CCE-75D6-4D91-B58D-46023F5ABB10}">
      <dsp:nvSpPr>
        <dsp:cNvPr id="0" name=""/>
        <dsp:cNvSpPr/>
      </dsp:nvSpPr>
      <dsp:spPr>
        <a:xfrm>
          <a:off x="2476910" y="2127213"/>
          <a:ext cx="505700" cy="505700"/>
        </a:xfrm>
        <a:prstGeom prst="triangle">
          <a:avLst>
            <a:gd name="adj" fmla="val 100000"/>
          </a:avLst>
        </a:prstGeom>
        <a:solidFill>
          <a:srgbClr val="FFC000">
            <a:hueOff val="2450223"/>
            <a:satOff val="-10194"/>
            <a:lumOff val="2402"/>
            <a:alphaOff val="0"/>
          </a:srgbClr>
        </a:solidFill>
        <a:ln w="6350" cap="flat" cmpd="sng" algn="ctr">
          <a:solidFill>
            <a:srgbClr val="FFC000">
              <a:hueOff val="2450223"/>
              <a:satOff val="-10194"/>
              <a:lumOff val="2402"/>
              <a:alphaOff val="0"/>
            </a:srgbClr>
          </a:solidFill>
          <a:prstDash val="solid"/>
          <a:miter lim="800000"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5BA1C3-DECA-4A8A-B88C-CF2DD616604A}">
      <dsp:nvSpPr>
        <dsp:cNvPr id="0" name=""/>
        <dsp:cNvSpPr/>
      </dsp:nvSpPr>
      <dsp:spPr>
        <a:xfrm rot="5400000">
          <a:off x="3881319" y="1533864"/>
          <a:ext cx="1784134" cy="2968760"/>
        </a:xfrm>
        <a:prstGeom prst="corner">
          <a:avLst>
            <a:gd name="adj1" fmla="val 16120"/>
            <a:gd name="adj2" fmla="val 16110"/>
          </a:avLst>
        </a:prstGeom>
        <a:solidFill>
          <a:srgbClr val="FFC000">
            <a:hueOff val="4900445"/>
            <a:satOff val="-20388"/>
            <a:lumOff val="4804"/>
            <a:alphaOff val="0"/>
          </a:srgbClr>
        </a:solidFill>
        <a:ln w="6350" cap="flat" cmpd="sng" algn="ctr">
          <a:solidFill>
            <a:srgbClr val="FFC000">
              <a:hueOff val="4900445"/>
              <a:satOff val="-20388"/>
              <a:lumOff val="4804"/>
              <a:alphaOff val="0"/>
            </a:srgbClr>
          </a:solidFill>
          <a:prstDash val="solid"/>
          <a:miter lim="800000"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EE68C6-2AE8-4B3B-931A-6F5AD6637EB2}">
      <dsp:nvSpPr>
        <dsp:cNvPr id="0" name=""/>
        <dsp:cNvSpPr/>
      </dsp:nvSpPr>
      <dsp:spPr>
        <a:xfrm>
          <a:off x="3583502" y="2420883"/>
          <a:ext cx="2680213" cy="2349364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solidFill>
            <a:srgbClr val="00B05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2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IP Centralized PT Production scale up </a:t>
          </a:r>
        </a:p>
      </dsp:txBody>
      <dsp:txXfrm>
        <a:off x="3583502" y="2420883"/>
        <a:ext cx="2680213" cy="2349364"/>
      </dsp:txXfrm>
    </dsp:sp>
    <dsp:sp modelId="{232C97EE-31E5-4C65-B313-532B6529C0F1}">
      <dsp:nvSpPr>
        <dsp:cNvPr id="0" name=""/>
        <dsp:cNvSpPr/>
      </dsp:nvSpPr>
      <dsp:spPr>
        <a:xfrm>
          <a:off x="5758015" y="1315300"/>
          <a:ext cx="505700" cy="505700"/>
        </a:xfrm>
        <a:prstGeom prst="triangle">
          <a:avLst>
            <a:gd name="adj" fmla="val 100000"/>
          </a:avLst>
        </a:prstGeom>
        <a:solidFill>
          <a:srgbClr val="FFC000">
            <a:hueOff val="7350668"/>
            <a:satOff val="-30583"/>
            <a:lumOff val="7206"/>
            <a:alphaOff val="0"/>
          </a:srgbClr>
        </a:solidFill>
        <a:ln w="6350" cap="flat" cmpd="sng" algn="ctr">
          <a:solidFill>
            <a:srgbClr val="FFC000">
              <a:hueOff val="7350668"/>
              <a:satOff val="-30583"/>
              <a:lumOff val="7206"/>
              <a:alphaOff val="0"/>
            </a:srgbClr>
          </a:solidFill>
          <a:prstDash val="solid"/>
          <a:miter lim="800000"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C4658-EC55-43AC-A30F-F0166206AD1C}">
      <dsp:nvSpPr>
        <dsp:cNvPr id="0" name=""/>
        <dsp:cNvSpPr/>
      </dsp:nvSpPr>
      <dsp:spPr>
        <a:xfrm rot="5400000">
          <a:off x="7162424" y="721951"/>
          <a:ext cx="1784134" cy="2968760"/>
        </a:xfrm>
        <a:prstGeom prst="corner">
          <a:avLst>
            <a:gd name="adj1" fmla="val 16120"/>
            <a:gd name="adj2" fmla="val 1611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 w="6350" cap="flat" cmpd="sng" algn="ctr">
          <a:solidFill>
            <a:srgbClr val="FFC000">
              <a:hueOff val="9800891"/>
              <a:satOff val="-40777"/>
              <a:lumOff val="9608"/>
              <a:alphaOff val="0"/>
            </a:srgbClr>
          </a:solidFill>
          <a:prstDash val="solid"/>
          <a:miter lim="800000"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D686F6-B05B-4DE9-8654-33935EF991C0}">
      <dsp:nvSpPr>
        <dsp:cNvPr id="0" name=""/>
        <dsp:cNvSpPr/>
      </dsp:nvSpPr>
      <dsp:spPr>
        <a:xfrm>
          <a:off x="6864607" y="1608971"/>
          <a:ext cx="2680213" cy="2349364"/>
        </a:xfrm>
        <a:prstGeom prst="rect">
          <a:avLst/>
        </a:prstGeom>
        <a:solidFill>
          <a:srgbClr val="5B9BD5">
            <a:lumMod val="20000"/>
            <a:lumOff val="80000"/>
          </a:srgbClr>
        </a:solidFill>
        <a:ln>
          <a:solidFill>
            <a:srgbClr val="5B9BD5">
              <a:lumMod val="75000"/>
            </a:srgb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  <a:latin typeface="+mj-lt"/>
              <a:ea typeface="+mj-ea"/>
              <a:cs typeface="+mj-cs"/>
            </a:rPr>
            <a:t>* IP-Led decentralized PT panel production </a:t>
          </a: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  <a:latin typeface="+mj-lt"/>
              <a:ea typeface="+mj-ea"/>
              <a:cs typeface="+mj-cs"/>
            </a:rPr>
            <a:t>* IP centralized review and reporting (surge era)</a:t>
          </a:r>
        </a:p>
      </dsp:txBody>
      <dsp:txXfrm>
        <a:off x="6864607" y="1608971"/>
        <a:ext cx="2680213" cy="2349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7T12:32:04.193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786 91,'13'0,"142"1,126 16,358 90,-474-75,-107-21,39 6,0 4,88 33,-149-37,-37-17,1 0,-1-1,1 1,-1 1,1-1,0 0,-1 0,1 0,-1 0,1 0,-1 0,1 0,-1 1,1-1,-1 0,1 0,0 1,-1-1,1 0,0 1,-1-1,1 0,0 1,-1-1,1 0,0 1,0-1,-1 1,1-1,0 1,0-1,0 0,0 1,-1-1,1 1,0-1,0 1,0-1,0 1,0-1,0 1,0-1,0 1,1-1,-1 1,0-1,0 1,0-1,0 0,1 1,-1-1,0 1,0-1,1 0,-1 1,0-1,1 0,-1 1,0-1,1 0,-1 1,1-1,-45 4,-31-6,1-3,0-4,0-3,-62-18,-140-63,202 73,-77-20,3-7,-28-18,91 38,109 74,-66-24,38-23,-62 8,-1-3,1-3,-22-4,8 2,-373-4,409 2,-1-2,0-2,1-2,0-2,-9-5,53 15,0 0,1 0,-1 1,1-1,-1 0,0 0,1 0,-1 0,1 0,-1 0,0 0,1 0,-1 0,1 0,-1 0,1 0,-1 0,0 0,1-1,-1 1,0 0,1 0,-1 0,1-1,-1 1,0 0,1 0,-1-1,0 1,0 0,1-1,-1 1,0 0,0-1,1 1,-1 0,0-1,0 1,0 0,0-1,0 1,1-1,-1 1,0 0,0-1,0 1,0-1,0 1,0 0,0-1,0 1,-1-1,1 1,0-1,0 1,307-2,695 64,-987-63,-10 1,0-1,0 1,0-1,0 1,0 1,-1-1,1 1,0 0,0 0,0 0,-1 1,1-1,-1 1,1 0,-1 1,1-1,-1 1,3 3,-7-5,0 0,-1 1,1-1,-1 1,1-1,-1 0,0 1,0-1,1 0,-1 0,0 1,0-1,0 0,0 0,-1 0,1 0,0 0,0-1,0 1,-1 0,1-1,-1 1,1 0,0-1,-1 0,1 1,-1-1,1 0,-1 0,1 0,-1 1,1-2,-1 1,0 0,-161-14,-97-12,136-4,84 19,0 1,-1 2,0 2,0 1,0 2,-4 2,333 15,61 10,29 18,-339-35,-40-7,1 0,0 0,-1 1,1-1,0 0,0 0,-1 1,1-1,0 0,0 0,0 1,-1-1,1 0,0 1,0-1,0 0,0 1,0-1,-1 1,1-1,0 0,0 1,0-1,0 0,0 1,0-1,0 1,0-1,1 0,-1 1,0-1,0 0,0 1,0-1,0 0,1 1,-1-1,0 0,0 1,1-1,-1 0,0 0,0 1,1-1,-1 0,0 0,1 0,-1 1,0-1,1 0,-1 0,0 0,1 0,-1 0,0 1,1-1,-1 0,0 0,1 0,-1 0,1 0,-1 0,-31 14,-15-3,0-1,0-3,-1-2,0-2,0-1,-17-4,28 2,-26 0,-37 2,0-5,0-4,-15-6,114 13,-1 1,0-1,0 0,0 1,0-1,1 0,-1 0,0 0,0 0,0 0,0 0,0 0,1 0,-1 0,0 0,0 0,0-1,0 1,1 0,-1-1,0 1,0 0,0-1,1 1,-1-1,0 1,1-1,-1 1,0-1,1 0,-1 1,1-1,-1 0,1 0,-1 1,1-1,0 0,-1 0,1 0,0 1,0-1,-1 0,1 0,0 0,0 0,0 0,0 1,0-1,0 0,0 0,1-1,74-10,287 5,-340 6,0 0,0 2,0 0,0 2,-1 0,1 2,-1 0,1 1,16 9,-38-15,0 0,-1 0,1 0,0 1,0-1,-1 0,1 0,0 0,0 1,-1-1,1 0,0 0,0 1,0-1,-1 0,1 1,0-1,0 0,0 1,0-1,0 0,0 1,0-1,-1 0,1 1,0-1,0 0,0 1,1-1,-1 0,0 1,0-1,0 0,0 1,0-1,0 0,0 1,1-1,-1 0,0 1,0-1,0 0,1 0,-1 1,0-1,0 0,1 0,-1 0,0 1,0-1,1 0,-1 0,0 0,1 0,-1 0,0 1,1-1,-1 0,0 0,1 0,-1 0,0 0,1 0,-30 2,-318-24,236 14,1-4,-65-19,13 3,146 26,-31-5,-1-1,1-3,-45-17,93 28,0 0,0 0,-1 0,1 0,0-1,0 1,-1 0,1 0,0-1,0 1,-1-1,1 1,0-1,-1 1,1-1,-1 1,1-1,-1 1,1-1,-1 0,1 1,-1-1,1 0,-1 0,0 1,1-1,-1 0,0 0,0 0,0 1,0-1,0 0,0 0,0 0,0 1,0-1,0 0,0 0,0 0,0 1,0-1,-1 0,1 0,0 1,-1-1,1 0,-1 1,1-1,-1 0,1 1,-1-1,1 0,-1 1,1-1,-1 1,0-1,0 1,53-6,1 1,-1 4,1 1,-1 3,0 2,0 2,11 5,37 3,-58-10,-10-2,0 1,0 2,-1 0,0 3,0 0,23 12,-54-21,-1 0,1 0,-1 0,1 0,-1 0,1 0,-1 0,1 0,0 0,-1 0,1 0,-1 0,1 0,-1 0,1 1,0-1,-1 0,1 0,-1 1,1-1,0 0,-1 0,1 1,0-1,-1 0,1 1,0-1,0 1,-1-1,1 0,0 1,0-1,0 1,-1-1,1 0,0 1,0-1,0 1,0-1,0 1,0-1,0 1,0-1,0 1,0-1,0 0,0 1,1-1,-1 1,0-1,0 1,0-1,0 0,1 1,-1-1,0 0,1 1,-1-1,-9 3,-210 63,187-60,0-3,0 0,0-2,0-1,0-2,0-1,-23-6,-35-8,-2 5,-80-1,389 16,-196-3,0 2,0 1,0 0,0 1,-1 2,1 0,-1 1,2 2,-95-15,16 2,-96-16,153 20,1 1,-1-1,1 0,-1 0,1 0,-1 0,1-1,-1 1,1 0,-1 0,1 0,-1 0,1 0,-1-1,1 1,-1 0,1 0,-1-1,0 1,1 0,-1-1,0 1,1 0,-1-1,0 1,1-1,-1 1,0 0,0-1,1 1,-1-1,0 1,0-1,0 1,0-1,1 1,-1-1,0 1,0-1,0 1,0-1,0 1,-1-1,1 1,0-1,0 1,0-1,0 1,0-1,-1 1,1-1,0 1,0 0,-1-1,1 1,0-1,-1 1,1 0,0-1,-1 1,1 0,-1-1,1 1,0 0,-1 0,1-1,-1 1,25-6,0 1,0 1,0 1,0 2,1 0,18 2,7-1,458 23,-482-23,-1 2,1 0,0 2,-1 0,0 2,0 1,0 1,5 3,-29-11,-1 0,0 0,1 0,-1 0,1 0,-1 0,0 0,1 0,-1 0,0 0,1 0,-1 0,1 0,-1 0,0 1,1-1,-1 0,0 0,1 0,-1 0,0 1,1-1,-1 0,0 0,0 1,1-1,-1 0,0 1,0-1,0 0,1 0,-1 1,0-1,0 1,0-1,0 0,0 1,0-1,1 0,-1 1,0-1,0 0,0 1,0-1,0 1,0-1,-1 0,1 1,0-1,0 0,0 1,0-1,0 0,0 1,-1-1,1 0,0 1,0-1,-1 0,1 1,0-1,0 0,-1 0,1 0,0 1,-1-1,1 0,0 0,-1 1,-27 4,-53-2,0-4,0-4,-6-3,-43-3,-273 3,598 9,150 10,-279-5,-104-16,-88 1,-82-13,187 17,-71-30,91 34,1 1,0-1,0 1,0-1,-1 0,1 1,0-1,0 1,0-1,0 0,0 1,0-1,0 1,0-1,0 0,1 1,-1-1,0 1,0-1,0 1,1-1,-1 1,0-1,1 1,-1-1,0 1,1-1,-1 1,0-1,1 1,-1-1,1 1,-1 0,1-1,-1 1,1 0,-1 0,1-1,0 1,-1 0,1 0,-1 0,1 0,0 0,-1-1,1 1,-1 0,1 0,0 1,-1-1,1 0,-1 0,1 0,0 0,-1 1,214-11,-151 11,145 2,-163 8,-78 5,-310-13,208-3,627-47,102 34,-466 14,-128-1,6-1,0 1,0 0,0 0,0 1,0 0,0 0,0 0,0 1,0-1,-1 1,1 1,-1-1,4 3,-8-4,-1 0,0 1,0-1,0 0,0 0,0 1,0-1,0 0,0 0,-1 0,1 1,0-1,-1 0,1 0,-1 0,1 0,-1 0,1 0,-1 0,0 0,1 0,-1 0,0 0,0 0,0 0,0-1,0 1,0 0,0-1,0 1,0 0,0-1,0 0,-1 1,1-1,0 0,0 1,0-1,-1 0,1 0,0 0,0 0,0 0,-1 0,1 0,-176 7,57-7,59 17,66-12,163 3,256-9,-424 1,-12-1,0 0,0 1,1 1,-1 0,0 0,0 1,1 1,-1 0,1 0,0 1,0 1,0 0,-6 4,17-8,0 0,-1 0,1-1,0 1,0 0,0 0,0 0,0 0,0-1,0 1,0 0,0 0,0 0,1-1,-1 1,0 0,0 0,1 0,-1-1,1 1,-1 0,1-1,-1 1,1 0,-1-1,1 1,-1-1,1 1,0 0,-1-1,1 0,0 1,0-1,-1 1,1-1,0 0,0 0,-1 1,1-1,0 0,0 0,0 0,0 0,-1 0,1 0,0 0,0 0,0 0,0 0,-1-1,1 1,0 0,0 0,-1-1,1 1,0-1,0 1,0-1,-1 1,326 7,-280 6,-72-2,-154-10,494-2,-524-14,153 2,-36-9,-1 4,-86-4,96 9,104 3,250 3,-191 8,-62-1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7T12:32:04.193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786 91,'13'0,"142"1,126 16,358 90,-474-75,-107-21,39 6,0 4,88 33,-149-37,-37-17,1 0,-1-1,1 1,-1 1,1-1,0 0,-1 0,1 0,-1 0,1 0,-1 0,1 0,-1 1,1-1,-1 0,1 0,0 1,-1-1,1 0,0 1,-1-1,1 0,0 1,-1-1,1 0,0 1,0-1,-1 1,1-1,0 1,0-1,0 0,0 1,-1-1,1 1,0-1,0 1,0-1,0 1,0-1,0 1,0-1,0 1,1-1,-1 1,0-1,0 1,0-1,0 0,1 1,-1-1,0 1,0-1,1 0,-1 1,0-1,1 0,-1 1,0-1,1 0,-1 1,1-1,-45 4,-31-6,1-3,0-4,0-3,-62-18,-140-63,202 73,-77-20,3-7,-28-18,91 38,109 74,-66-24,38-23,-62 8,-1-3,1-3,-22-4,8 2,-373-4,409 2,-1-2,0-2,1-2,0-2,-9-5,53 15,0 0,1 0,-1 1,1-1,-1 0,0 0,1 0,-1 0,1 0,-1 0,0 0,1 0,-1 0,1 0,-1 0,1 0,-1 0,0 0,1-1,-1 1,0 0,1 0,-1 0,1-1,-1 1,0 0,1 0,-1-1,0 1,0 0,1-1,-1 1,0 0,0-1,1 1,-1 0,0-1,0 1,0 0,0-1,0 1,1-1,-1 1,0 0,0-1,0 1,0-1,0 1,0 0,0-1,0 1,-1-1,1 1,0-1,0 1,307-2,695 64,-987-63,-10 1,0-1,0 1,0-1,0 1,0 1,-1-1,1 1,0 0,0 0,0 0,-1 1,1-1,-1 1,1 0,-1 1,1-1,-1 1,3 3,-7-5,0 0,-1 1,1-1,-1 1,1-1,-1 0,0 1,0-1,1 0,-1 0,0 1,0-1,0 0,0 0,-1 0,1 0,0 0,0-1,0 1,-1 0,1-1,-1 1,1 0,0-1,-1 0,1 1,-1-1,1 0,-1 0,1 0,-1 1,1-2,-1 1,0 0,-161-14,-97-12,136-4,84 19,0 1,-1 2,0 2,0 1,0 2,-4 2,333 15,61 10,29 18,-339-35,-40-7,1 0,0 0,-1 1,1-1,0 0,0 0,-1 1,1-1,0 0,0 0,0 1,-1-1,1 0,0 1,0-1,0 0,0 1,0-1,-1 1,1-1,0 0,0 1,0-1,0 0,0 1,0-1,0 1,0-1,1 0,-1 1,0-1,0 0,0 1,0-1,0 0,1 1,-1-1,0 0,0 1,1-1,-1 0,0 0,0 1,1-1,-1 0,0 0,1 0,-1 1,0-1,1 0,-1 0,0 0,1 0,-1 0,0 1,1-1,-1 0,0 0,1 0,-1 0,1 0,-1 0,-31 14,-15-3,0-1,0-3,-1-2,0-2,0-1,-17-4,28 2,-26 0,-37 2,0-5,0-4,-15-6,114 13,-1 1,0-1,0 0,0 1,0-1,1 0,-1 0,0 0,0 0,0 0,0 0,0 0,1 0,-1 0,0 0,0 0,0-1,0 1,1 0,-1-1,0 1,0 0,0-1,1 1,-1-1,0 1,1-1,-1 1,0-1,1 0,-1 1,1-1,-1 0,1 0,-1 1,1-1,0 0,-1 0,1 0,0 1,0-1,-1 0,1 0,0 0,0 0,0 0,0 1,0-1,0 0,0 0,1-1,74-10,287 5,-340 6,0 0,0 2,0 0,0 2,-1 0,1 2,-1 0,1 1,16 9,-38-15,0 0,-1 0,1 0,0 1,0-1,-1 0,1 0,0 0,0 1,-1-1,1 0,0 0,0 1,0-1,-1 0,1 1,0-1,0 0,0 1,0-1,0 0,0 1,0-1,-1 0,1 1,0-1,0 0,0 1,1-1,-1 0,0 1,0-1,0 0,0 1,0-1,0 0,0 1,1-1,-1 0,0 1,0-1,0 0,1 0,-1 1,0-1,0 0,1 0,-1 0,0 1,0-1,1 0,-1 0,0 0,1 0,-1 0,0 1,1-1,-1 0,0 0,1 0,-1 0,0 0,1 0,-30 2,-318-24,236 14,1-4,-65-19,13 3,146 26,-31-5,-1-1,1-3,-45-17,93 28,0 0,0 0,-1 0,1 0,0-1,0 1,-1 0,1 0,0-1,0 1,-1-1,1 1,0-1,-1 1,1-1,-1 1,1-1,-1 1,1-1,-1 0,1 1,-1-1,1 0,-1 0,0 1,1-1,-1 0,0 0,0 0,0 1,0-1,0 0,0 0,0 0,0 1,0-1,0 0,0 0,0 0,0 1,0-1,-1 0,1 0,0 1,-1-1,1 0,-1 1,1-1,-1 0,1 1,-1-1,1 0,-1 1,1-1,-1 1,0-1,0 1,53-6,1 1,-1 4,1 1,-1 3,0 2,0 2,11 5,37 3,-58-10,-10-2,0 1,0 2,-1 0,0 3,0 0,23 12,-54-21,-1 0,1 0,-1 0,1 0,-1 0,1 0,-1 0,1 0,0 0,-1 0,1 0,-1 0,1 0,-1 0,1 1,0-1,-1 0,1 0,-1 1,1-1,0 0,-1 0,1 1,0-1,-1 0,1 1,0-1,0 1,-1-1,1 0,0 1,0-1,0 1,-1-1,1 0,0 1,0-1,0 1,0-1,0 1,0-1,0 1,0-1,0 1,0-1,0 0,0 1,1-1,-1 1,0-1,0 1,0-1,0 0,1 1,-1-1,0 0,1 1,-1-1,-9 3,-210 63,187-60,0-3,0 0,0-2,0-1,0-2,0-1,-23-6,-35-8,-2 5,-80-1,389 16,-196-3,0 2,0 1,0 0,0 1,-1 2,1 0,-1 1,2 2,-95-15,16 2,-96-16,153 20,1 1,-1-1,1 0,-1 0,1 0,-1 0,1-1,-1 1,1 0,-1 0,1 0,-1 0,1 0,-1-1,1 1,-1 0,1 0,-1-1,0 1,1 0,-1-1,0 1,1 0,-1-1,0 1,1-1,-1 1,0 0,0-1,1 1,-1-1,0 1,0-1,0 1,0-1,1 1,-1-1,0 1,0-1,0 1,0-1,0 1,-1-1,1 1,0-1,0 1,0-1,0 1,0-1,-1 1,1-1,0 1,0 0,-1-1,1 1,0-1,-1 1,1 0,0-1,-1 1,1 0,-1-1,1 1,0 0,-1 0,1-1,-1 1,25-6,0 1,0 1,0 1,0 2,1 0,18 2,7-1,458 23,-482-23,-1 2,1 0,0 2,-1 0,0 2,0 1,0 1,5 3,-29-11,-1 0,0 0,1 0,-1 0,1 0,-1 0,0 0,1 0,-1 0,0 0,1 0,-1 0,1 0,-1 0,0 1,1-1,-1 0,0 0,1 0,-1 0,0 1,1-1,-1 0,0 0,0 1,1-1,-1 0,0 1,0-1,0 0,1 0,-1 1,0-1,0 1,0-1,0 0,0 1,0-1,1 0,-1 1,0-1,0 0,0 1,0-1,0 1,0-1,-1 0,1 1,0-1,0 0,0 1,0-1,0 0,0 1,-1-1,1 0,0 1,0-1,-1 0,1 1,0-1,0 0,-1 0,1 0,0 1,-1-1,1 0,0 0,-1 1,-27 4,-53-2,0-4,0-4,-6-3,-43-3,-273 3,598 9,150 10,-279-5,-104-16,-88 1,-82-13,187 17,-71-30,91 34,1 1,0-1,0 1,0-1,-1 0,1 1,0-1,0 1,0-1,0 0,0 1,0-1,0 1,0-1,0 0,1 1,-1-1,0 1,0-1,0 1,1-1,-1 1,0-1,1 1,-1-1,0 1,1-1,-1 1,0-1,1 1,-1-1,1 1,-1 0,1-1,-1 1,1 0,-1 0,1-1,0 1,-1 0,1 0,-1 0,1 0,0 0,-1-1,1 1,-1 0,1 0,0 1,-1-1,1 0,-1 0,1 0,0 0,-1 1,214-11,-151 11,145 2,-163 8,-78 5,-310-13,208-3,627-47,102 34,-466 14,-128-1,6-1,0 1,0 0,0 0,0 1,0 0,0 0,0 0,0 1,0-1,-1 1,1 1,-1-1,4 3,-8-4,-1 0,0 1,0-1,0 0,0 0,0 1,0-1,0 0,0 0,-1 0,1 1,0-1,-1 0,1 0,-1 0,1 0,-1 0,1 0,-1 0,0 0,1 0,-1 0,0 0,0 0,0 0,0-1,0 1,0 0,0-1,0 1,0 0,0-1,0 0,-1 1,1-1,0 0,0 1,0-1,-1 0,1 0,0 0,0 0,0 0,-1 0,1 0,-176 7,57-7,59 17,66-12,163 3,256-9,-424 1,-12-1,0 0,0 1,1 1,-1 0,0 0,0 1,1 1,-1 0,1 0,0 1,0 1,0 0,-6 4,17-8,0 0,-1 0,1-1,0 1,0 0,0 0,0 0,0 0,0-1,0 1,0 0,0 0,0 0,1-1,-1 1,0 0,0 0,1 0,-1-1,1 1,-1 0,1-1,-1 1,1 0,-1-1,1 1,-1-1,1 1,0 0,-1-1,1 0,0 1,0-1,-1 1,1-1,0 0,0 0,-1 1,1-1,0 0,0 0,0 0,0 0,-1 0,1 0,0 0,0 0,0 0,0 0,-1-1,1 1,0 0,0 0,-1-1,1 1,0-1,0 1,0-1,-1 1,326 7,-280 6,-72-2,-154-10,494-2,-524-14,153 2,-36-9,-1 4,-86-4,96 9,104 3,250 3,-191 8,-62-1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7T12:32:04.193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786 91,'13'0,"142"1,126 16,358 90,-474-75,-107-21,39 6,0 4,88 33,-149-37,-37-17,1 0,-1-1,1 1,-1 1,1-1,0 0,-1 0,1 0,-1 0,1 0,-1 0,1 0,-1 1,1-1,-1 0,1 0,0 1,-1-1,1 0,0 1,-1-1,1 0,0 1,-1-1,1 0,0 1,0-1,-1 1,1-1,0 1,0-1,0 0,0 1,-1-1,1 1,0-1,0 1,0-1,0 1,0-1,0 1,0-1,0 1,1-1,-1 1,0-1,0 1,0-1,0 0,1 1,-1-1,0 1,0-1,1 0,-1 1,0-1,1 0,-1 1,0-1,1 0,-1 1,1-1,-45 4,-31-6,1-3,0-4,0-3,-62-18,-140-63,202 73,-77-20,3-7,-28-18,91 38,109 74,-66-24,38-23,-62 8,-1-3,1-3,-22-4,8 2,-373-4,409 2,-1-2,0-2,1-2,0-2,-9-5,53 15,0 0,1 0,-1 1,1-1,-1 0,0 0,1 0,-1 0,1 0,-1 0,0 0,1 0,-1 0,1 0,-1 0,1 0,-1 0,0 0,1-1,-1 1,0 0,1 0,-1 0,1-1,-1 1,0 0,1 0,-1-1,0 1,0 0,1-1,-1 1,0 0,0-1,1 1,-1 0,0-1,0 1,0 0,0-1,0 1,1-1,-1 1,0 0,0-1,0 1,0-1,0 1,0 0,0-1,0 1,-1-1,1 1,0-1,0 1,307-2,695 64,-987-63,-10 1,0-1,0 1,0-1,0 1,0 1,-1-1,1 1,0 0,0 0,0 0,-1 1,1-1,-1 1,1 0,-1 1,1-1,-1 1,3 3,-7-5,0 0,-1 1,1-1,-1 1,1-1,-1 0,0 1,0-1,1 0,-1 0,0 1,0-1,0 0,0 0,-1 0,1 0,0 0,0-1,0 1,-1 0,1-1,-1 1,1 0,0-1,-1 0,1 1,-1-1,1 0,-1 0,1 0,-1 1,1-2,-1 1,0 0,-161-14,-97-12,136-4,84 19,0 1,-1 2,0 2,0 1,0 2,-4 2,333 15,61 10,29 18,-339-35,-40-7,1 0,0 0,-1 1,1-1,0 0,0 0,-1 1,1-1,0 0,0 0,0 1,-1-1,1 0,0 1,0-1,0 0,0 1,0-1,-1 1,1-1,0 0,0 1,0-1,0 0,0 1,0-1,0 1,0-1,1 0,-1 1,0-1,0 0,0 1,0-1,0 0,1 1,-1-1,0 0,0 1,1-1,-1 0,0 0,0 1,1-1,-1 0,0 0,1 0,-1 1,0-1,1 0,-1 0,0 0,1 0,-1 0,0 1,1-1,-1 0,0 0,1 0,-1 0,1 0,-1 0,-31 14,-15-3,0-1,0-3,-1-2,0-2,0-1,-17-4,28 2,-26 0,-37 2,0-5,0-4,-15-6,114 13,-1 1,0-1,0 0,0 1,0-1,1 0,-1 0,0 0,0 0,0 0,0 0,0 0,1 0,-1 0,0 0,0 0,0-1,0 1,1 0,-1-1,0 1,0 0,0-1,1 1,-1-1,0 1,1-1,-1 1,0-1,1 0,-1 1,1-1,-1 0,1 0,-1 1,1-1,0 0,-1 0,1 0,0 1,0-1,-1 0,1 0,0 0,0 0,0 0,0 1,0-1,0 0,0 0,1-1,74-10,287 5,-340 6,0 0,0 2,0 0,0 2,-1 0,1 2,-1 0,1 1,16 9,-38-15,0 0,-1 0,1 0,0 1,0-1,-1 0,1 0,0 0,0 1,-1-1,1 0,0 0,0 1,0-1,-1 0,1 1,0-1,0 0,0 1,0-1,0 0,0 1,0-1,-1 0,1 1,0-1,0 0,0 1,1-1,-1 0,0 1,0-1,0 0,0 1,0-1,0 0,0 1,1-1,-1 0,0 1,0-1,0 0,1 0,-1 1,0-1,0 0,1 0,-1 0,0 1,0-1,1 0,-1 0,0 0,1 0,-1 0,0 1,1-1,-1 0,0 0,1 0,-1 0,0 0,1 0,-30 2,-318-24,236 14,1-4,-65-19,13 3,146 26,-31-5,-1-1,1-3,-45-17,93 28,0 0,0 0,-1 0,1 0,0-1,0 1,-1 0,1 0,0-1,0 1,-1-1,1 1,0-1,-1 1,1-1,-1 1,1-1,-1 1,1-1,-1 0,1 1,-1-1,1 0,-1 0,0 1,1-1,-1 0,0 0,0 0,0 1,0-1,0 0,0 0,0 0,0 1,0-1,0 0,0 0,0 0,0 1,0-1,-1 0,1 0,0 1,-1-1,1 0,-1 1,1-1,-1 0,1 1,-1-1,1 0,-1 1,1-1,-1 1,0-1,0 1,53-6,1 1,-1 4,1 1,-1 3,0 2,0 2,11 5,37 3,-58-10,-10-2,0 1,0 2,-1 0,0 3,0 0,23 12,-54-21,-1 0,1 0,-1 0,1 0,-1 0,1 0,-1 0,1 0,0 0,-1 0,1 0,-1 0,1 0,-1 0,1 1,0-1,-1 0,1 0,-1 1,1-1,0 0,-1 0,1 1,0-1,-1 0,1 1,0-1,0 1,-1-1,1 0,0 1,0-1,0 1,-1-1,1 0,0 1,0-1,0 1,0-1,0 1,0-1,0 1,0-1,0 1,0-1,0 0,0 1,1-1,-1 1,0-1,0 1,0-1,0 0,1 1,-1-1,0 0,1 1,-1-1,-9 3,-210 63,187-60,0-3,0 0,0-2,0-1,0-2,0-1,-23-6,-35-8,-2 5,-80-1,389 16,-196-3,0 2,0 1,0 0,0 1,-1 2,1 0,-1 1,2 2,-95-15,16 2,-96-16,153 20,1 1,-1-1,1 0,-1 0,1 0,-1 0,1-1,-1 1,1 0,-1 0,1 0,-1 0,1 0,-1-1,1 1,-1 0,1 0,-1-1,0 1,1 0,-1-1,0 1,1 0,-1-1,0 1,1-1,-1 1,0 0,0-1,1 1,-1-1,0 1,0-1,0 1,0-1,1 1,-1-1,0 1,0-1,0 1,0-1,0 1,-1-1,1 1,0-1,0 1,0-1,0 1,0-1,-1 1,1-1,0 1,0 0,-1-1,1 1,0-1,-1 1,1 0,0-1,-1 1,1 0,-1-1,1 1,0 0,-1 0,1-1,-1 1,25-6,0 1,0 1,0 1,0 2,1 0,18 2,7-1,458 23,-482-23,-1 2,1 0,0 2,-1 0,0 2,0 1,0 1,5 3,-29-11,-1 0,0 0,1 0,-1 0,1 0,-1 0,0 0,1 0,-1 0,0 0,1 0,-1 0,1 0,-1 0,0 1,1-1,-1 0,0 0,1 0,-1 0,0 1,1-1,-1 0,0 0,0 1,1-1,-1 0,0 1,0-1,0 0,1 0,-1 1,0-1,0 1,0-1,0 0,0 1,0-1,1 0,-1 1,0-1,0 0,0 1,0-1,0 1,0-1,-1 0,1 1,0-1,0 0,0 1,0-1,0 0,0 1,-1-1,1 0,0 1,0-1,-1 0,1 1,0-1,0 0,-1 0,1 0,0 1,-1-1,1 0,0 0,-1 1,-27 4,-53-2,0-4,0-4,-6-3,-43-3,-273 3,598 9,150 10,-279-5,-104-16,-88 1,-82-13,187 17,-71-30,91 34,1 1,0-1,0 1,0-1,-1 0,1 1,0-1,0 1,0-1,0 0,0 1,0-1,0 1,0-1,0 0,1 1,-1-1,0 1,0-1,0 1,1-1,-1 1,0-1,1 1,-1-1,0 1,1-1,-1 1,0-1,1 1,-1-1,1 1,-1 0,1-1,-1 1,1 0,-1 0,1-1,0 1,-1 0,1 0,-1 0,1 0,0 0,-1-1,1 1,-1 0,1 0,0 1,-1-1,1 0,-1 0,1 0,0 0,-1 1,214-11,-151 11,145 2,-163 8,-78 5,-310-13,208-3,627-47,102 34,-466 14,-128-1,6-1,0 1,0 0,0 0,0 1,0 0,0 0,0 0,0 1,0-1,-1 1,1 1,-1-1,4 3,-8-4,-1 0,0 1,0-1,0 0,0 0,0 1,0-1,0 0,0 0,-1 0,1 1,0-1,-1 0,1 0,-1 0,1 0,-1 0,1 0,-1 0,0 0,1 0,-1 0,0 0,0 0,0 0,0-1,0 1,0 0,0-1,0 1,0 0,0-1,0 0,-1 1,1-1,0 0,0 1,0-1,-1 0,1 0,0 0,0 0,0 0,-1 0,1 0,-176 7,57-7,59 17,66-12,163 3,256-9,-424 1,-12-1,0 0,0 1,1 1,-1 0,0 0,0 1,1 1,-1 0,1 0,0 1,0 1,0 0,-6 4,17-8,0 0,-1 0,1-1,0 1,0 0,0 0,0 0,0 0,0-1,0 1,0 0,0 0,0 0,1-1,-1 1,0 0,0 0,1 0,-1-1,1 1,-1 0,1-1,-1 1,1 0,-1-1,1 1,-1-1,1 1,0 0,-1-1,1 0,0 1,0-1,-1 1,1-1,0 0,0 0,-1 1,1-1,0 0,0 0,0 0,0 0,-1 0,1 0,0 0,0 0,0 0,0 0,-1-1,1 1,0 0,0 0,-1-1,1 1,0-1,0 1,0-1,-1 1,326 7,-280 6,-72-2,-154-10,494-2,-524-14,153 2,-36-9,-1 4,-86-4,96 9,104 3,250 3,-191 8,-62-1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7C4F6-EA7A-41F3-A0B9-41741665B6B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A7282-A9B9-4E23-ACD3-C9B706695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13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r>
              <a:rPr lang="en-US" dirty="0"/>
              <a:t>Implementation data will focus across all shades of blue </a:t>
            </a:r>
            <a:r>
              <a:rPr lang="en-US" dirty="0" err="1"/>
              <a:t>coloured</a:t>
            </a:r>
            <a:r>
              <a:rPr lang="en-US" dirty="0"/>
              <a:t> states. CIHP supported states are in the darker shades of blue.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66C6F-512C-406B-81AF-2F10199EC8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66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r>
              <a:rPr lang="en-US" dirty="0"/>
              <a:t>Implementation data will focus across all shades of blue </a:t>
            </a:r>
            <a:r>
              <a:rPr lang="en-US" dirty="0" err="1"/>
              <a:t>coloured</a:t>
            </a:r>
            <a:r>
              <a:rPr lang="en-US" dirty="0"/>
              <a:t> states. CIHP supported states are in the darker shades of blue.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66C6F-512C-406B-81AF-2F10199EC8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54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r>
              <a:rPr lang="en-US" dirty="0"/>
              <a:t>Implementation data will focus across all shades of blue </a:t>
            </a:r>
            <a:r>
              <a:rPr lang="en-US" dirty="0" err="1"/>
              <a:t>coloured</a:t>
            </a:r>
            <a:r>
              <a:rPr lang="en-US" dirty="0"/>
              <a:t> states. CIHP supported states are in the darker shades of blue.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66C6F-512C-406B-81AF-2F10199EC8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6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 rot="5400000">
            <a:off x="-2619375" y="3355975"/>
            <a:ext cx="6254750" cy="0"/>
          </a:xfrm>
          <a:prstGeom prst="line">
            <a:avLst/>
          </a:prstGeom>
          <a:noFill/>
          <a:ln w="1016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rot="5400000">
            <a:off x="-2323042" y="3355975"/>
            <a:ext cx="6254750" cy="0"/>
          </a:xfrm>
          <a:prstGeom prst="line">
            <a:avLst/>
          </a:prstGeom>
          <a:noFill/>
          <a:ln w="1016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1021" y="454030"/>
            <a:ext cx="234103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7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6000" y="2362200"/>
            <a:ext cx="107696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97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4191000"/>
            <a:ext cx="10871200" cy="17526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812707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32791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48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3" y="304800"/>
            <a:ext cx="8042031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59906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46238"/>
            <a:ext cx="5392616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4" y="1646238"/>
            <a:ext cx="5392616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42273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46238"/>
            <a:ext cx="10972800" cy="4525962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Module 3: ART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3152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9D40C-1047-4432-A856-2F295B8B1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4D1C-FC86-4246-8A40-7E29DDB064D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C61A02-356A-47D1-B3A1-764F5F92440F}"/>
              </a:ext>
            </a:extLst>
          </p:cNvPr>
          <p:cNvCxnSpPr>
            <a:cxnSpLocks/>
          </p:cNvCxnSpPr>
          <p:nvPr userDrawn="1"/>
        </p:nvCxnSpPr>
        <p:spPr>
          <a:xfrm>
            <a:off x="842964" y="6229350"/>
            <a:ext cx="10506075" cy="0"/>
          </a:xfrm>
          <a:prstGeom prst="line">
            <a:avLst/>
          </a:prstGeom>
          <a:ln>
            <a:solidFill>
              <a:srgbClr val="2D2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50A2287-7774-4D8C-976D-95FEE7371155}"/>
              </a:ext>
            </a:extLst>
          </p:cNvPr>
          <p:cNvSpPr/>
          <p:nvPr userDrawn="1"/>
        </p:nvSpPr>
        <p:spPr>
          <a:xfrm>
            <a:off x="842965" y="6469665"/>
            <a:ext cx="1718419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en-US" sz="900" dirty="0"/>
              <a:t>COMPARISON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8344957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898B9B-DB2C-4619-B12F-1E63AC30C8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15601" y="6356352"/>
            <a:ext cx="790575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 sz="1050"/>
            </a:lvl1pPr>
          </a:lstStyle>
          <a:p>
            <a:fld id="{431F706F-5AD1-4667-9D33-60AACD141A14}" type="datetime1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CF03CC-4160-4866-BBC5-C5034960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8145" y="6356351"/>
            <a:ext cx="7472155" cy="365124"/>
          </a:xfrm>
          <a:prstGeom prst="rect">
            <a:avLst/>
          </a:prstGeom>
        </p:spPr>
        <p:txBody>
          <a:bodyPr lIns="0" anchor="b"/>
          <a:lstStyle>
            <a:lvl1pPr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d-ID"/>
              <a:t>Lorem ipsum dolor sit amet, consectetuer adipiscing elit. Maecenas porttitor congue massa.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E1C622-6C68-4967-9338-D440DB0B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175" y="6359527"/>
            <a:ext cx="626164" cy="365125"/>
          </a:xfrm>
          <a:prstGeom prst="rect">
            <a:avLst/>
          </a:prstGeom>
          <a:noFill/>
        </p:spPr>
        <p:txBody>
          <a:bodyPr lIns="0" rIns="0"/>
          <a:lstStyle>
            <a:lvl1pPr algn="r">
              <a:defRPr b="1">
                <a:gradFill>
                  <a:gsLst>
                    <a:gs pos="0">
                      <a:srgbClr val="002060"/>
                    </a:gs>
                    <a:gs pos="100000">
                      <a:srgbClr val="0070C0"/>
                    </a:gs>
                  </a:gsLst>
                  <a:lin ang="0" scaled="1"/>
                </a:gradFill>
              </a:defRPr>
            </a:lvl1pPr>
          </a:lstStyle>
          <a:p>
            <a:r>
              <a:rPr lang="id-ID"/>
              <a:t>/ </a:t>
            </a:r>
            <a:fld id="{D69EB0E5-599B-4BB3-A164-0762FEB8A7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405A37-8242-473B-9680-EB0A2ED9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47" y="619126"/>
            <a:ext cx="10815707" cy="876301"/>
          </a:xfrm>
          <a:prstGeom prst="rect">
            <a:avLst/>
          </a:prstGeom>
        </p:spPr>
        <p:txBody>
          <a:bodyPr lIns="0" rIns="0" anchor="t"/>
          <a:lstStyle>
            <a:lvl1pPr>
              <a:defRPr sz="3600" b="1" spc="-100" baseline="0"/>
            </a:lvl1pPr>
          </a:lstStyle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F3DBE9-D56E-4BA2-B28C-DC45175BAB75}"/>
              </a:ext>
            </a:extLst>
          </p:cNvPr>
          <p:cNvCxnSpPr>
            <a:cxnSpLocks/>
          </p:cNvCxnSpPr>
          <p:nvPr userDrawn="1"/>
        </p:nvCxnSpPr>
        <p:spPr>
          <a:xfrm>
            <a:off x="688147" y="476250"/>
            <a:ext cx="559629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95879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56195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1612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1EAEB9F-11FD-4A38-A858-5235F8507B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8638" y="551835"/>
            <a:ext cx="5317687" cy="41855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2337EED-6D2F-4724-A299-87463BE129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5677" y="2134201"/>
            <a:ext cx="5317687" cy="41855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391042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 rot="5400000">
            <a:off x="-2619375" y="3355975"/>
            <a:ext cx="6254750" cy="0"/>
          </a:xfrm>
          <a:prstGeom prst="line">
            <a:avLst/>
          </a:prstGeom>
          <a:noFill/>
          <a:ln w="1016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rot="5400000">
            <a:off x="-2323042" y="3355975"/>
            <a:ext cx="6254750" cy="0"/>
          </a:xfrm>
          <a:prstGeom prst="line">
            <a:avLst/>
          </a:prstGeom>
          <a:noFill/>
          <a:ln w="1016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1021" y="454030"/>
            <a:ext cx="234103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7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6000" y="2362200"/>
            <a:ext cx="107696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97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4191000"/>
            <a:ext cx="10871200" cy="17526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83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36299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58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3438526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1828824"/>
            <a:ext cx="10363200" cy="1500187"/>
          </a:xfrm>
        </p:spPr>
        <p:txBody>
          <a:bodyPr anchor="b"/>
          <a:lstStyle>
            <a:lvl1pPr marL="0" indent="0">
              <a:buNone/>
              <a:defRPr sz="21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35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4" y="1646238"/>
            <a:ext cx="5392616" cy="45259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4" y="1646238"/>
            <a:ext cx="5392616" cy="45259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57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75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75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707" y="1535113"/>
            <a:ext cx="538870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707" y="2174875"/>
            <a:ext cx="538870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90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94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90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0"/>
            <a:ext cx="4011247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4" y="273074"/>
            <a:ext cx="6815016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3"/>
            <a:ext cx="4011247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17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5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5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5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40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74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48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3" y="304800"/>
            <a:ext cx="8042031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3438526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1828824"/>
            <a:ext cx="10363200" cy="1500187"/>
          </a:xfrm>
        </p:spPr>
        <p:txBody>
          <a:bodyPr anchor="b"/>
          <a:lstStyle>
            <a:lvl1pPr marL="0" indent="0">
              <a:buNone/>
              <a:defRPr sz="21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31105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46238"/>
            <a:ext cx="5392616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4" y="1646238"/>
            <a:ext cx="5392616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1379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46238"/>
            <a:ext cx="10972800" cy="4525962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Module 3: ART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71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261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55E129-83E0-3A46-AF56-E1BAEB25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956"/>
            <a:ext cx="10515600" cy="1143000"/>
          </a:xfrm>
        </p:spPr>
        <p:txBody>
          <a:bodyPr lIns="804672">
            <a:normAutofit/>
          </a:bodyPr>
          <a:lstStyle>
            <a:lvl1pPr>
              <a:defRPr sz="3000" b="1" i="0">
                <a:solidFill>
                  <a:schemeClr val="accent1"/>
                </a:solidFill>
                <a:latin typeface="Poppins SemiBold" pitchFamily="2" charset="77"/>
                <a:ea typeface="Roboto" panose="02000000000000000000" pitchFamily="2" charset="0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C4E15-C116-494F-8973-B0A3AC1146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8116"/>
            <a:ext cx="28956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8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4" y="1646238"/>
            <a:ext cx="5392616" cy="45259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4" y="1646238"/>
            <a:ext cx="5392616" cy="45259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56560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75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75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707" y="1535113"/>
            <a:ext cx="538870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707" y="2174875"/>
            <a:ext cx="538870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73856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60734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57875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0"/>
            <a:ext cx="4011247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4" y="273074"/>
            <a:ext cx="6815016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3"/>
            <a:ext cx="4011247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63575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5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5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5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39764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46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462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09600" y="6381750"/>
            <a:ext cx="50800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8636000" y="63246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0B9011-546A-468E-9F33-46EF3E96B16A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54" name="Line 7"/>
          <p:cNvSpPr>
            <a:spLocks noChangeShapeType="1"/>
          </p:cNvSpPr>
          <p:nvPr/>
        </p:nvSpPr>
        <p:spPr bwMode="auto">
          <a:xfrm>
            <a:off x="609600" y="1509713"/>
            <a:ext cx="10972800" cy="0"/>
          </a:xfrm>
          <a:prstGeom prst="line">
            <a:avLst/>
          </a:prstGeom>
          <a:noFill/>
          <a:ln w="635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55" name="Line 8"/>
          <p:cNvSpPr>
            <a:spLocks noChangeShapeType="1"/>
          </p:cNvSpPr>
          <p:nvPr/>
        </p:nvSpPr>
        <p:spPr bwMode="auto">
          <a:xfrm>
            <a:off x="609600" y="1385888"/>
            <a:ext cx="10972800" cy="0"/>
          </a:xfrm>
          <a:prstGeom prst="line">
            <a:avLst/>
          </a:prstGeom>
          <a:noFill/>
          <a:ln w="635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9607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1200" y="630555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endParaRPr lang="en-GB"/>
          </a:p>
        </p:txBody>
      </p:sp>
      <p:pic>
        <p:nvPicPr>
          <p:cNvPr id="3081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1108269" y="79380"/>
            <a:ext cx="94826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819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ransition spd="slow">
    <p:push dir="u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333333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008E40"/>
        </a:buClr>
        <a:buChar char="•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46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462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09600" y="6381750"/>
            <a:ext cx="50800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8636000" y="63246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0B9011-546A-468E-9F33-46EF3E96B16A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54" name="Line 7"/>
          <p:cNvSpPr>
            <a:spLocks noChangeShapeType="1"/>
          </p:cNvSpPr>
          <p:nvPr/>
        </p:nvSpPr>
        <p:spPr bwMode="auto">
          <a:xfrm>
            <a:off x="609600" y="1509713"/>
            <a:ext cx="10972800" cy="0"/>
          </a:xfrm>
          <a:prstGeom prst="line">
            <a:avLst/>
          </a:prstGeom>
          <a:noFill/>
          <a:ln w="635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55" name="Line 8"/>
          <p:cNvSpPr>
            <a:spLocks noChangeShapeType="1"/>
          </p:cNvSpPr>
          <p:nvPr/>
        </p:nvSpPr>
        <p:spPr bwMode="auto">
          <a:xfrm>
            <a:off x="609600" y="1385888"/>
            <a:ext cx="10972800" cy="0"/>
          </a:xfrm>
          <a:prstGeom prst="line">
            <a:avLst/>
          </a:prstGeom>
          <a:noFill/>
          <a:ln w="635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9607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1200" y="630555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Module 3: ART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3081" name="Picture 1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108269" y="79380"/>
            <a:ext cx="94826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425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333333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008E40"/>
        </a:buClr>
        <a:buChar char="•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nigeria.opendataforafrica.org/bapijf/total-population" TargetMode="External"/><Relationship Id="rId3" Type="http://schemas.openxmlformats.org/officeDocument/2006/relationships/customXml" Target="../ink/ink1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9" Type="http://schemas.openxmlformats.org/officeDocument/2006/relationships/hyperlink" Target="https://data.worldbank.org/indicator/SP.POP.TOTL?end=2022&amp;locations=NG&amp;name_desc=true&amp;start=2022&amp;view=map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customXml" Target="../ink/ink2.xml"/><Relationship Id="rId7" Type="http://schemas.openxmlformats.org/officeDocument/2006/relationships/image" Target="../media/image80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11" Type="http://schemas.openxmlformats.org/officeDocument/2006/relationships/diagramColors" Target="../diagrams/colors1.xml"/><Relationship Id="rId10" Type="http://schemas.openxmlformats.org/officeDocument/2006/relationships/diagramQuickStyle" Target="../diagrams/quickStyle1.xml"/><Relationship Id="rId9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2.xml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ustomXml" Target="../ink/ink3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78ADA-40AA-F6D7-FE45-94652FE12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536" y="2532167"/>
            <a:ext cx="8013132" cy="157002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DTS-Based Proficiency Testing (PT) Program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of the Nigerian Experience: Scaling-up   with Sustainability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8B9482-89F4-F5F5-C2D2-EF5EA125A4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1534" y="4740035"/>
            <a:ext cx="10716944" cy="1097215"/>
          </a:xfrm>
        </p:spPr>
        <p:txBody>
          <a:bodyPr>
            <a:normAutofit fontScale="92500"/>
          </a:bodyPr>
          <a:lstStyle/>
          <a:p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RTCQI African Regional Best Practice Workshop, Cape Town South Africa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08A826-B27E-8C98-2DAB-39D4C868C343}"/>
              </a:ext>
            </a:extLst>
          </p:cNvPr>
          <p:cNvSpPr txBox="1"/>
          <p:nvPr/>
        </p:nvSpPr>
        <p:spPr>
          <a:xfrm>
            <a:off x="961534" y="5837250"/>
            <a:ext cx="64421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Date: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June 3-7, 2024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816E91-4E4B-4DB3-AA21-9B90EEBD5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805" y="628649"/>
            <a:ext cx="2429195" cy="1826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7A9A1-E018-4B2B-8E57-0D869DBF2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46" y="2809875"/>
            <a:ext cx="2503553" cy="1730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60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118357" y="434994"/>
            <a:ext cx="11019580" cy="461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PT Program Summary FY16-FY24 (SAPR) - Performance &amp;Trend </a:t>
            </a:r>
            <a:endParaRPr lang="en-US" sz="29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2E9315C-DA9E-4A69-B46B-E69CA2FC9A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414584"/>
              </p:ext>
            </p:extLst>
          </p:nvPr>
        </p:nvGraphicFramePr>
        <p:xfrm>
          <a:off x="0" y="1585913"/>
          <a:ext cx="12192000" cy="5272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1A97D18D-6B9C-49BF-856B-36EFC6571F73}"/>
              </a:ext>
            </a:extLst>
          </p:cNvPr>
          <p:cNvSpPr/>
          <p:nvPr/>
        </p:nvSpPr>
        <p:spPr>
          <a:xfrm>
            <a:off x="3949700" y="1690687"/>
            <a:ext cx="2921000" cy="3590925"/>
          </a:xfrm>
          <a:prstGeom prst="ellipse">
            <a:avLst/>
          </a:prstGeom>
          <a:noFill/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5269AC-B514-4BAB-A3CE-37BF91CA0831}"/>
              </a:ext>
            </a:extLst>
          </p:cNvPr>
          <p:cNvSpPr/>
          <p:nvPr/>
        </p:nvSpPr>
        <p:spPr>
          <a:xfrm>
            <a:off x="7191376" y="6049924"/>
            <a:ext cx="523874" cy="455651"/>
          </a:xfrm>
          <a:prstGeom prst="ellipse">
            <a:avLst/>
          </a:prstGeom>
          <a:noFill/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23838" y="424161"/>
            <a:ext cx="11019580" cy="46166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Proficiency Testing (PT) Program Scale up and Next Phase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A07528-3EF9-42A9-9216-0834BE7FB342}"/>
              </a:ext>
            </a:extLst>
          </p:cNvPr>
          <p:cNvSpPr/>
          <p:nvPr/>
        </p:nvSpPr>
        <p:spPr>
          <a:xfrm>
            <a:off x="361950" y="1647824"/>
            <a:ext cx="6953250" cy="4455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Integrated PT program includes </a:t>
            </a:r>
            <a:r>
              <a:rPr lang="en-US" sz="2400" u="sng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routine HIV rapid test 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2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HIV-1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Rapid Test For Recent Infection (</a:t>
            </a:r>
            <a:r>
              <a:rPr lang="en-US" sz="2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RTRI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Government of Nigeria HCWs are involved in PT program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Joint monitoring and </a:t>
            </a:r>
            <a:r>
              <a:rPr lang="en-US" sz="2400" dirty="0">
                <a:solidFill>
                  <a:srgbClr val="002060"/>
                </a:solidFill>
              </a:rPr>
              <a:t>supportive 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site visit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Multi-disease 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(TB and CM ) DTS-based PT program (next phase). </a:t>
            </a:r>
          </a:p>
        </p:txBody>
      </p:sp>
      <p:pic>
        <p:nvPicPr>
          <p:cNvPr id="8" name="Content Placeholder 13">
            <a:extLst>
              <a:ext uri="{FF2B5EF4-FFF2-40B4-BE49-F238E27FC236}">
                <a16:creationId xmlns:a16="http://schemas.microsoft.com/office/drawing/2014/main" id="{3E743CFD-4CE0-485E-871C-4C5B073E1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501" y="1544246"/>
            <a:ext cx="2734988" cy="2288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B4A88-3914-44C9-8B2B-98059AA7E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2" t="26889" r="26172" b="4956"/>
          <a:stretch/>
        </p:blipFill>
        <p:spPr>
          <a:xfrm>
            <a:off x="8849346" y="3832710"/>
            <a:ext cx="3342654" cy="255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2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353270" y="544127"/>
            <a:ext cx="11019580" cy="50603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Program Success and Lessons Learned</a:t>
            </a:r>
          </a:p>
          <a:p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7832FA-7726-48A3-8715-40A45D0002F8}"/>
              </a:ext>
            </a:extLst>
          </p:cNvPr>
          <p:cNvSpPr/>
          <p:nvPr/>
        </p:nvSpPr>
        <p:spPr>
          <a:xfrm>
            <a:off x="133213" y="1749338"/>
            <a:ext cx="6602175" cy="500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National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and State-level coordination and stratified technical support.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Government involvement.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Active engagement of SQIT in all RTCQI program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Tiered-level RTCQI trainings and refreshers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RTCQI scale up implementation amidst IP transitions, HCWs attrition and insecurity.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Over </a:t>
            </a:r>
            <a:r>
              <a:rPr lang="en-US" sz="2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1,800 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HIV testing points participating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EEB2076-2993-4096-A5F0-97F36D4AC563}"/>
              </a:ext>
            </a:extLst>
          </p:cNvPr>
          <p:cNvCxnSpPr/>
          <p:nvPr/>
        </p:nvCxnSpPr>
        <p:spPr>
          <a:xfrm>
            <a:off x="10668000" y="6370104"/>
            <a:ext cx="1524000" cy="0"/>
          </a:xfrm>
          <a:prstGeom prst="line">
            <a:avLst/>
          </a:prstGeom>
          <a:noFill/>
          <a:ln w="31750" cap="flat" cmpd="sng" algn="ctr">
            <a:solidFill>
              <a:srgbClr val="00B050"/>
            </a:solidFill>
            <a:prstDash val="solid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542AFE-B68A-4EB2-AF0A-60827FDA0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814"/>
          <a:stretch/>
        </p:blipFill>
        <p:spPr>
          <a:xfrm>
            <a:off x="10067958" y="1603392"/>
            <a:ext cx="2124041" cy="1671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433510-7735-42F6-B301-5918EB04A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828" y="1608275"/>
            <a:ext cx="3297130" cy="2474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BC008A-88E9-4FC5-875B-CB15A70BF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0828" y="4912431"/>
            <a:ext cx="2581799" cy="19375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2EFF7F-80E2-403C-9621-CF9870179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0828" y="4088759"/>
            <a:ext cx="3081795" cy="139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7754F3-F46C-4C03-8F3E-D3AF99786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5639" y="3008467"/>
            <a:ext cx="2581799" cy="19375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E6B7BE-C6F1-4E7C-8E69-92AC456C16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8779" y="4174331"/>
            <a:ext cx="3081795" cy="177471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5369A4B-39DA-4586-9130-BF1427B0567D}"/>
              </a:ext>
            </a:extLst>
          </p:cNvPr>
          <p:cNvSpPr/>
          <p:nvPr/>
        </p:nvSpPr>
        <p:spPr>
          <a:xfrm>
            <a:off x="6924675" y="1962150"/>
            <a:ext cx="1704975" cy="1466850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3335412-3DD5-413E-89D3-DFD465FA9E37}"/>
              </a:ext>
            </a:extLst>
          </p:cNvPr>
          <p:cNvSpPr/>
          <p:nvPr/>
        </p:nvSpPr>
        <p:spPr>
          <a:xfrm>
            <a:off x="9645639" y="3265378"/>
            <a:ext cx="1022361" cy="817315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A59174-A22D-44CB-8F2C-9D68CD13B3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8780" y="5655417"/>
            <a:ext cx="3081795" cy="12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353270" y="544127"/>
            <a:ext cx="11019580" cy="50603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Program Success and Lessons Learned (2)</a:t>
            </a:r>
          </a:p>
          <a:p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FBD78-B85B-4C57-AF55-5B9E5458E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32" t="23649" r="14175" b="18335"/>
          <a:stretch/>
        </p:blipFill>
        <p:spPr>
          <a:xfrm>
            <a:off x="224179" y="3226459"/>
            <a:ext cx="6212483" cy="3397959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B4ACD09-4786-4750-BE49-C4560B581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081502"/>
              </p:ext>
            </p:extLst>
          </p:nvPr>
        </p:nvGraphicFramePr>
        <p:xfrm>
          <a:off x="353270" y="1708928"/>
          <a:ext cx="6083392" cy="159283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865639">
                  <a:extLst>
                    <a:ext uri="{9D8B030D-6E8A-4147-A177-3AD203B41FA5}">
                      <a16:colId xmlns:a16="http://schemas.microsoft.com/office/drawing/2014/main" val="706733830"/>
                    </a:ext>
                  </a:extLst>
                </a:gridCol>
                <a:gridCol w="1546641">
                  <a:extLst>
                    <a:ext uri="{9D8B030D-6E8A-4147-A177-3AD203B41FA5}">
                      <a16:colId xmlns:a16="http://schemas.microsoft.com/office/drawing/2014/main" val="4233878973"/>
                    </a:ext>
                  </a:extLst>
                </a:gridCol>
                <a:gridCol w="1430614">
                  <a:extLst>
                    <a:ext uri="{9D8B030D-6E8A-4147-A177-3AD203B41FA5}">
                      <a16:colId xmlns:a16="http://schemas.microsoft.com/office/drawing/2014/main" val="973122314"/>
                    </a:ext>
                  </a:extLst>
                </a:gridCol>
                <a:gridCol w="1240785">
                  <a:extLst>
                    <a:ext uri="{9D8B030D-6E8A-4147-A177-3AD203B41FA5}">
                      <a16:colId xmlns:a16="http://schemas.microsoft.com/office/drawing/2014/main" val="751625776"/>
                    </a:ext>
                  </a:extLst>
                </a:gridCol>
                <a:gridCol w="999713">
                  <a:extLst>
                    <a:ext uri="{9D8B030D-6E8A-4147-A177-3AD203B41FA5}">
                      <a16:colId xmlns:a16="http://schemas.microsoft.com/office/drawing/2014/main" val="3948225197"/>
                    </a:ext>
                  </a:extLst>
                </a:gridCol>
              </a:tblGrid>
              <a:tr h="313205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Dissemination and learnings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1" kern="1200" dirty="0">
                        <a:solidFill>
                          <a:schemeClr val="lt1"/>
                        </a:solidFill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869510"/>
                  </a:ext>
                </a:extLst>
              </a:tr>
              <a:tr h="54811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Year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December 2016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December 2017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December 2018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February 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516724"/>
                  </a:ext>
                </a:extLst>
              </a:tr>
              <a:tr h="72159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Platform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ASLM, Cape Town, South Africa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ICASA, Abidjan, Côte D Ivoire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ASLM, Abuja, Nigeria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Webinar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53766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2973B27-0B08-45EA-AE9A-EAA212FCBE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88"/>
          <a:stretch/>
        </p:blipFill>
        <p:spPr>
          <a:xfrm>
            <a:off x="9515488" y="1569781"/>
            <a:ext cx="2758987" cy="5275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8AEC4E-64C9-41CD-851F-C109BD05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35" t="13854" r="17309" b="3000"/>
          <a:stretch/>
        </p:blipFill>
        <p:spPr>
          <a:xfrm>
            <a:off x="6565753" y="1635162"/>
            <a:ext cx="2949735" cy="527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42888" y="578575"/>
            <a:ext cx="11019580" cy="461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Program Challenges and Recommended Actions 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D287CB8-27FB-4A91-BC75-833D9CA099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400529"/>
              </p:ext>
            </p:extLst>
          </p:nvPr>
        </p:nvGraphicFramePr>
        <p:xfrm>
          <a:off x="586209" y="1954491"/>
          <a:ext cx="11019581" cy="3308788"/>
        </p:xfrm>
        <a:graphic>
          <a:graphicData uri="http://schemas.openxmlformats.org/drawingml/2006/table">
            <a:tbl>
              <a:tblPr firstRow="1" bandRow="1"/>
              <a:tblGrid>
                <a:gridCol w="706844">
                  <a:extLst>
                    <a:ext uri="{9D8B030D-6E8A-4147-A177-3AD203B41FA5}">
                      <a16:colId xmlns:a16="http://schemas.microsoft.com/office/drawing/2014/main" val="206025181"/>
                    </a:ext>
                  </a:extLst>
                </a:gridCol>
                <a:gridCol w="4252630">
                  <a:extLst>
                    <a:ext uri="{9D8B030D-6E8A-4147-A177-3AD203B41FA5}">
                      <a16:colId xmlns:a16="http://schemas.microsoft.com/office/drawing/2014/main" val="61038171"/>
                    </a:ext>
                  </a:extLst>
                </a:gridCol>
                <a:gridCol w="6060107">
                  <a:extLst>
                    <a:ext uri="{9D8B030D-6E8A-4147-A177-3AD203B41FA5}">
                      <a16:colId xmlns:a16="http://schemas.microsoft.com/office/drawing/2014/main" val="2087979320"/>
                    </a:ext>
                  </a:extLst>
                </a:gridCol>
              </a:tblGrid>
              <a:tr h="56558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dirty="0"/>
                        <a:t>S/N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Program Challenges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dirty="0"/>
                        <a:t>Actions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680420"/>
                  </a:ext>
                </a:extLst>
              </a:tr>
              <a:tr h="67366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endParaRPr lang="en-US" sz="2400" kern="1200" dirty="0">
                        <a:solidFill>
                          <a:srgbClr val="002060"/>
                        </a:solidFill>
                        <a:latin typeface="+mj-lt"/>
                        <a:ea typeface="+mj-ea"/>
                        <a:cs typeface="+mj-cs"/>
                      </a:endParaRPr>
                    </a:p>
                    <a:p>
                      <a:pPr marL="342900" indent="-342900" algn="ctr">
                        <a:buFont typeface="+mj-lt"/>
                        <a:buAutoNum type="arabicPeriod"/>
                      </a:pPr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High attrition among testers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Continuous Training 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492010"/>
                  </a:ext>
                </a:extLst>
              </a:tr>
              <a:tr h="1571891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2.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Security challenges especially in some parts of the country limits ‘physical’ supportive site supervision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Use of indigenous SQIT for RTCQO activities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Virtual and use of technological tools for remote support.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2400" kern="1200" dirty="0">
                        <a:solidFill>
                          <a:srgbClr val="002060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835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5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A42F5-D6E3-4852-840C-EB7DF690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956"/>
            <a:ext cx="12077700" cy="172674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+mj-lt"/>
              </a:rPr>
              <a:t>Acknowledgement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DE7487-2157-6E81-A049-45F8C74CC825}"/>
              </a:ext>
            </a:extLst>
          </p:cNvPr>
          <p:cNvSpPr txBox="1"/>
          <p:nvPr/>
        </p:nvSpPr>
        <p:spPr>
          <a:xfrm>
            <a:off x="0" y="1650286"/>
            <a:ext cx="108869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National/State HIV/AIDS, Viral Hepatitis and STIs Control </a:t>
            </a:r>
            <a:r>
              <a:rPr lang="en-US" sz="20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Programme</a:t>
            </a: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(NASCP/SASCP), Federal/State Ministry of Health (</a:t>
            </a:r>
            <a:r>
              <a:rPr lang="en-US" sz="20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FMoH</a:t>
            </a: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20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SMoH</a:t>
            </a: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), Nigeria.</a:t>
            </a:r>
          </a:p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CDC </a:t>
            </a:r>
          </a:p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APIN-PHI</a:t>
            </a:r>
          </a:p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CCFN</a:t>
            </a:r>
          </a:p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CIHP</a:t>
            </a:r>
          </a:p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ECEWS</a:t>
            </a:r>
          </a:p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IHVN</a:t>
            </a:r>
          </a:p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PHIS 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926A0C-16A5-45F7-A6C9-BA962C094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73" y="2433899"/>
            <a:ext cx="4991657" cy="34495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5E7748-42E2-4CF1-9DB9-D93A86851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167" y="2433899"/>
            <a:ext cx="5127788" cy="38549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3604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A7F2DA-B1C1-46CC-8FC1-A9CA83211AC8}"/>
              </a:ext>
            </a:extLst>
          </p:cNvPr>
          <p:cNvSpPr txBox="1"/>
          <p:nvPr/>
        </p:nvSpPr>
        <p:spPr>
          <a:xfrm>
            <a:off x="1618900" y="3164279"/>
            <a:ext cx="440421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BA5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95E8C51-D65F-4D2B-AA17-85272D9B1F7A}"/>
              </a:ext>
            </a:extLst>
          </p:cNvPr>
          <p:cNvSpPr/>
          <p:nvPr/>
        </p:nvSpPr>
        <p:spPr>
          <a:xfrm>
            <a:off x="6758610" y="924339"/>
            <a:ext cx="4303642" cy="4711148"/>
          </a:xfrm>
          <a:prstGeom prst="ellipse">
            <a:avLst/>
          </a:prstGeom>
          <a:solidFill>
            <a:schemeClr val="accent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Calibri Light" panose="020F0302020204030204"/>
            </a:endParaRPr>
          </a:p>
          <a:p>
            <a:pPr algn="ctr"/>
            <a:r>
              <a:rPr lang="en-US" sz="2400" i="1" dirty="0">
                <a:solidFill>
                  <a:srgbClr val="002060"/>
                </a:solidFill>
                <a:latin typeface="Calibri Light" panose="020F0302020204030204"/>
              </a:rPr>
              <a:t>HIV DTS-based PT program allows cost-effective rapid testing quality monitoring particularly among lay counsellor testers .</a:t>
            </a:r>
          </a:p>
          <a:p>
            <a:pPr algn="ctr"/>
            <a:endParaRPr lang="en-US" sz="2400" i="1" dirty="0">
              <a:solidFill>
                <a:srgbClr val="002060"/>
              </a:solidFill>
              <a:latin typeface="Calibri Light" panose="020F0302020204030204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alibri Light" panose="020F0302020204030204"/>
              </a:rPr>
              <a:t>…</a:t>
            </a:r>
            <a:r>
              <a:rPr lang="en-US" sz="24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RTCQI Assures Quality  </a:t>
            </a:r>
          </a:p>
          <a:p>
            <a:pPr algn="ctr"/>
            <a:endParaRPr lang="en-US" sz="2000" b="1" dirty="0">
              <a:solidFill>
                <a:srgbClr val="002060"/>
              </a:solidFill>
              <a:latin typeface="Calibri Light" panose="020F0302020204030204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Calibri Light" panose="020F0302020204030204"/>
              </a:rPr>
              <a:t>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9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045A85AF-8C15-40B3-8379-CD6A7918FBEA}"/>
              </a:ext>
            </a:extLst>
          </p:cNvPr>
          <p:cNvSpPr txBox="1">
            <a:spLocks/>
          </p:cNvSpPr>
          <p:nvPr/>
        </p:nvSpPr>
        <p:spPr>
          <a:xfrm>
            <a:off x="202822" y="558035"/>
            <a:ext cx="9426953" cy="539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Nigeria: Population and CDC State Coverage  </a:t>
            </a:r>
            <a:endParaRPr lang="en-GB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2D395F6-530C-4FFD-B463-86963F1DC28D}"/>
                  </a:ext>
                </a:extLst>
              </p14:cNvPr>
              <p14:cNvContentPartPr/>
              <p14:nvPr/>
            </p14:nvContentPartPr>
            <p14:xfrm>
              <a:off x="7978822" y="73197"/>
              <a:ext cx="904320" cy="1411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2D395F6-530C-4FFD-B463-86963F1DC2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70182" y="64557"/>
                <a:ext cx="921960" cy="15876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86AD1C1-1617-482D-8B18-10F28869F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31345"/>
              </p:ext>
            </p:extLst>
          </p:nvPr>
        </p:nvGraphicFramePr>
        <p:xfrm>
          <a:off x="261197" y="1696222"/>
          <a:ext cx="7845804" cy="14020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61451">
                  <a:extLst>
                    <a:ext uri="{9D8B030D-6E8A-4147-A177-3AD203B41FA5}">
                      <a16:colId xmlns:a16="http://schemas.microsoft.com/office/drawing/2014/main" val="1123578084"/>
                    </a:ext>
                  </a:extLst>
                </a:gridCol>
                <a:gridCol w="1961451">
                  <a:extLst>
                    <a:ext uri="{9D8B030D-6E8A-4147-A177-3AD203B41FA5}">
                      <a16:colId xmlns:a16="http://schemas.microsoft.com/office/drawing/2014/main" val="3759011168"/>
                    </a:ext>
                  </a:extLst>
                </a:gridCol>
                <a:gridCol w="1961451">
                  <a:extLst>
                    <a:ext uri="{9D8B030D-6E8A-4147-A177-3AD203B41FA5}">
                      <a16:colId xmlns:a16="http://schemas.microsoft.com/office/drawing/2014/main" val="492856503"/>
                    </a:ext>
                  </a:extLst>
                </a:gridCol>
                <a:gridCol w="1961451">
                  <a:extLst>
                    <a:ext uri="{9D8B030D-6E8A-4147-A177-3AD203B41FA5}">
                      <a16:colId xmlns:a16="http://schemas.microsoft.com/office/drawing/2014/main" val="3734794957"/>
                    </a:ext>
                  </a:extLst>
                </a:gridCol>
              </a:tblGrid>
              <a:tr h="936725">
                <a:tc>
                  <a:txBody>
                    <a:bodyPr/>
                    <a:lstStyle/>
                    <a:p>
                      <a:pPr algn="l"/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2006 </a:t>
                      </a:r>
                      <a:r>
                        <a:rPr lang="en-US" sz="2000" b="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(National Bureau of Statistics)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2019 </a:t>
                      </a:r>
                      <a:r>
                        <a:rPr lang="en-US" sz="2000" b="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(National Bureau of Statistics)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2022 </a:t>
                      </a:r>
                      <a:r>
                        <a:rPr lang="en-US" sz="2000" b="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Estimate </a:t>
                      </a:r>
                    </a:p>
                    <a:p>
                      <a:pPr algn="ctr"/>
                      <a:r>
                        <a:rPr lang="en-US" sz="2000" b="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(World Bank)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838289"/>
                  </a:ext>
                </a:extLst>
              </a:tr>
              <a:tr h="39094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Population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140,431,790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201,135,262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218,541,212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811482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211AFF0-1545-4276-9545-C58D102179ED}"/>
              </a:ext>
            </a:extLst>
          </p:cNvPr>
          <p:cNvSpPr/>
          <p:nvPr/>
        </p:nvSpPr>
        <p:spPr>
          <a:xfrm>
            <a:off x="0" y="5657671"/>
            <a:ext cx="6543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Sources</a:t>
            </a:r>
            <a:r>
              <a:rPr lang="en-US" sz="1200" dirty="0">
                <a:solidFill>
                  <a:srgbClr val="002060"/>
                </a:solidFill>
              </a:rPr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rgbClr val="002060"/>
                </a:solidFill>
              </a:rPr>
              <a:t>National Bureau of Statistics(2024).</a:t>
            </a:r>
            <a:r>
              <a:rPr lang="en-US" sz="1200" i="1" dirty="0">
                <a:solidFill>
                  <a:srgbClr val="002060"/>
                </a:solidFill>
              </a:rPr>
              <a:t> Nigeria Total Population. </a:t>
            </a:r>
            <a:r>
              <a:rPr lang="en-US" sz="1200" dirty="0">
                <a:solidFill>
                  <a:srgbClr val="002060"/>
                </a:solidFill>
              </a:rPr>
              <a:t>Available</a:t>
            </a:r>
            <a:r>
              <a:rPr lang="en-US" sz="1200" i="1" dirty="0">
                <a:solidFill>
                  <a:srgbClr val="002060"/>
                </a:solidFill>
              </a:rPr>
              <a:t>: </a:t>
            </a:r>
            <a:r>
              <a:rPr lang="en-US" sz="1200" dirty="0">
                <a:hlinkClick r:id="rId8"/>
              </a:rPr>
              <a:t>https://nigeria.opendataforafrica.org/bapijf/total-population</a:t>
            </a:r>
            <a:r>
              <a:rPr lang="en-US" sz="1200" dirty="0"/>
              <a:t>. Accessed: May 3, 2024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rgbClr val="002060"/>
                </a:solidFill>
              </a:rPr>
              <a:t>World Bank(2024): </a:t>
            </a:r>
            <a:r>
              <a:rPr lang="en-US" sz="1200" i="1" dirty="0">
                <a:solidFill>
                  <a:srgbClr val="002060"/>
                </a:solidFill>
              </a:rPr>
              <a:t>Population, total </a:t>
            </a:r>
            <a:r>
              <a:rPr lang="en-US" sz="1200" i="1" dirty="0">
                <a:solidFill>
                  <a:srgbClr val="002060"/>
                </a:solidFill>
                <a:hlinkClick r:id="rId9"/>
              </a:rPr>
              <a:t>–</a:t>
            </a:r>
            <a:r>
              <a:rPr lang="en-US" sz="1200" i="1" dirty="0">
                <a:solidFill>
                  <a:srgbClr val="002060"/>
                </a:solidFill>
              </a:rPr>
              <a:t> Nigeria</a:t>
            </a:r>
            <a:r>
              <a:rPr lang="en-US" sz="1200" b="1" i="1" dirty="0"/>
              <a:t>. </a:t>
            </a:r>
            <a:r>
              <a:rPr lang="en-US" sz="1200" dirty="0"/>
              <a:t>Available</a:t>
            </a:r>
            <a:r>
              <a:rPr lang="en-US" sz="1200" b="1" i="1" dirty="0"/>
              <a:t> </a:t>
            </a:r>
            <a:r>
              <a:rPr lang="en-US" sz="1200" dirty="0">
                <a:hlinkClick r:id="rId9"/>
              </a:rPr>
              <a:t>https://data.worldbank.org/indicator/SP.POP.TOTL?end=2022&amp;locations=NG&amp;name_desc=true&amp;start=2022&amp;view=map</a:t>
            </a:r>
            <a:r>
              <a:rPr lang="en-US" sz="1200" dirty="0"/>
              <a:t>. Accessed: May 5, 2024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EAFA59-15A1-4BA1-922E-9228B1A218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0982" y="1566513"/>
            <a:ext cx="3499821" cy="29992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FDCAD45-2144-470C-A0A1-7889BF8BEF62}"/>
              </a:ext>
            </a:extLst>
          </p:cNvPr>
          <p:cNvSpPr/>
          <p:nvPr/>
        </p:nvSpPr>
        <p:spPr>
          <a:xfrm>
            <a:off x="0" y="3298492"/>
            <a:ext cx="7274303" cy="215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US Centers for Disease Control and Prevention (</a:t>
            </a:r>
            <a:r>
              <a:rPr lang="en-US" sz="2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CDC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) Supports </a:t>
            </a:r>
            <a:r>
              <a:rPr lang="en-US" sz="2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18 + 1 </a:t>
            </a:r>
            <a:r>
              <a:rPr lang="en-US" sz="2400" dirty="0">
                <a:solidFill>
                  <a:srgbClr val="002060"/>
                </a:solidFill>
              </a:rPr>
              <a:t>States in Nigeria.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Representing </a:t>
            </a:r>
            <a:r>
              <a:rPr lang="en-US" sz="2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51%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sub-national units(SNUs). </a:t>
            </a: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All shades of blue and yellow (in lower map).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7AFC68-8D71-4D51-A658-E1F20FD54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62881" y="4377987"/>
            <a:ext cx="3499821" cy="24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045A85AF-8C15-40B3-8379-CD6A7918FBEA}"/>
              </a:ext>
            </a:extLst>
          </p:cNvPr>
          <p:cNvSpPr txBox="1">
            <a:spLocks/>
          </p:cNvSpPr>
          <p:nvPr/>
        </p:nvSpPr>
        <p:spPr>
          <a:xfrm>
            <a:off x="202822" y="295539"/>
            <a:ext cx="11227178" cy="821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Country Phased-Approach Implementation of RTCQI</a:t>
            </a:r>
            <a:endParaRPr lang="en-GB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33E8C-932F-4F96-B390-DCBA649DFD95}"/>
              </a:ext>
            </a:extLst>
          </p:cNvPr>
          <p:cNvSpPr/>
          <p:nvPr/>
        </p:nvSpPr>
        <p:spPr>
          <a:xfrm>
            <a:off x="0" y="1541150"/>
            <a:ext cx="5324462" cy="502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CDC-led National trainings.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IP-led State level trainings for: IP staff,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SMoH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SQIT and HIV testers.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RTCQI Implementation: </a:t>
            </a: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DTS-Based integrated PT</a:t>
            </a: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SPI-RT Audit (using Version 4.0)</a:t>
            </a: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Quality Control (QC)</a:t>
            </a: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Worksheet Analysis</a:t>
            </a: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Test service point Certification </a:t>
            </a: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Site visit and monitoring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2D395F6-530C-4FFD-B463-86963F1DC28D}"/>
                  </a:ext>
                </a:extLst>
              </p14:cNvPr>
              <p14:cNvContentPartPr/>
              <p14:nvPr/>
            </p14:nvContentPartPr>
            <p14:xfrm>
              <a:off x="7978822" y="73197"/>
              <a:ext cx="904320" cy="1411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2D395F6-530C-4FFD-B463-86963F1DC2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70182" y="64557"/>
                <a:ext cx="921960" cy="15876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B03E233-538F-4F95-97E5-FA395DFAE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3795085"/>
              </p:ext>
            </p:extLst>
          </p:nvPr>
        </p:nvGraphicFramePr>
        <p:xfrm>
          <a:off x="4481441" y="1464182"/>
          <a:ext cx="7588627" cy="502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00C007-D147-4F0F-BC1D-B3CF6058CCC8}"/>
              </a:ext>
            </a:extLst>
          </p:cNvPr>
          <p:cNvSpPr txBox="1">
            <a:spLocks/>
          </p:cNvSpPr>
          <p:nvPr/>
        </p:nvSpPr>
        <p:spPr>
          <a:xfrm>
            <a:off x="8883142" y="2140772"/>
            <a:ext cx="3186926" cy="324241"/>
          </a:xfrm>
          <a:prstGeom prst="rect">
            <a:avLst/>
          </a:prstGeom>
          <a:ln w="12700">
            <a:solidFill>
              <a:srgbClr val="7030A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>
                <a:solidFill>
                  <a:srgbClr val="002060"/>
                </a:solidFill>
                <a:latin typeface="+mj-lt"/>
              </a:rPr>
              <a:t>Nationwide expansion phase</a:t>
            </a:r>
          </a:p>
          <a:p>
            <a:pPr marL="0" indent="0" algn="just" fontAlgn="ctr">
              <a:lnSpc>
                <a:spcPct val="100000"/>
              </a:lnSpc>
              <a:spcBef>
                <a:spcPts val="0"/>
              </a:spcBef>
              <a:buNone/>
            </a:pP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B65415-76EF-4564-9DBF-FDEE2A6A0B1F}"/>
              </a:ext>
            </a:extLst>
          </p:cNvPr>
          <p:cNvCxnSpPr>
            <a:cxnSpLocks/>
          </p:cNvCxnSpPr>
          <p:nvPr/>
        </p:nvCxnSpPr>
        <p:spPr>
          <a:xfrm flipH="1">
            <a:off x="5619057" y="3665668"/>
            <a:ext cx="1569950" cy="0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F665B2-42C9-405B-A834-0FD4146EF55C}"/>
              </a:ext>
            </a:extLst>
          </p:cNvPr>
          <p:cNvCxnSpPr>
            <a:cxnSpLocks/>
          </p:cNvCxnSpPr>
          <p:nvPr/>
        </p:nvCxnSpPr>
        <p:spPr>
          <a:xfrm>
            <a:off x="7337514" y="2850600"/>
            <a:ext cx="1545628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29D119-88EA-48F1-AA9F-8441493FCEA0}"/>
              </a:ext>
            </a:extLst>
          </p:cNvPr>
          <p:cNvCxnSpPr>
            <a:cxnSpLocks/>
          </p:cNvCxnSpPr>
          <p:nvPr/>
        </p:nvCxnSpPr>
        <p:spPr>
          <a:xfrm>
            <a:off x="7337514" y="2850600"/>
            <a:ext cx="0" cy="60723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0AC785-6E12-492E-8712-64D4B4BB689A}"/>
              </a:ext>
            </a:extLst>
          </p:cNvPr>
          <p:cNvCxnSpPr>
            <a:cxnSpLocks/>
          </p:cNvCxnSpPr>
          <p:nvPr/>
        </p:nvCxnSpPr>
        <p:spPr>
          <a:xfrm>
            <a:off x="5619057" y="3665668"/>
            <a:ext cx="0" cy="787998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BAF458-F86E-4CFF-8291-458ECCB2217E}"/>
              </a:ext>
            </a:extLst>
          </p:cNvPr>
          <p:cNvCxnSpPr>
            <a:cxnSpLocks/>
          </p:cNvCxnSpPr>
          <p:nvPr/>
        </p:nvCxnSpPr>
        <p:spPr>
          <a:xfrm>
            <a:off x="8883142" y="2315363"/>
            <a:ext cx="0" cy="57123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0753DC7-33EB-4E58-8651-22FCC79837A3}"/>
              </a:ext>
            </a:extLst>
          </p:cNvPr>
          <p:cNvSpPr txBox="1">
            <a:spLocks/>
          </p:cNvSpPr>
          <p:nvPr/>
        </p:nvSpPr>
        <p:spPr>
          <a:xfrm>
            <a:off x="5619056" y="2153267"/>
            <a:ext cx="3261739" cy="31173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>
                <a:solidFill>
                  <a:srgbClr val="002060"/>
                </a:solidFill>
                <a:latin typeface="+mj-lt"/>
              </a:rPr>
              <a:t>Early roll-out phase</a:t>
            </a:r>
          </a:p>
        </p:txBody>
      </p:sp>
    </p:spTree>
    <p:extLst>
      <p:ext uri="{BB962C8B-B14F-4D97-AF65-F5344CB8AC3E}">
        <p14:creationId xmlns:p14="http://schemas.microsoft.com/office/powerpoint/2010/main" val="22990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309489" y="429703"/>
            <a:ext cx="11019580" cy="4616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RTCQI Coverage – Testing Points and Competent Testers</a:t>
            </a:r>
          </a:p>
        </p:txBody>
      </p:sp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0C6DF44E-E9C0-4CB7-84CE-474C02DA60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8160414"/>
              </p:ext>
            </p:extLst>
          </p:nvPr>
        </p:nvGraphicFramePr>
        <p:xfrm>
          <a:off x="309489" y="1646237"/>
          <a:ext cx="11605845" cy="4951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A9FCDF50-C9CA-45CC-A557-B0AA4A69E994}"/>
              </a:ext>
            </a:extLst>
          </p:cNvPr>
          <p:cNvSpPr/>
          <p:nvPr/>
        </p:nvSpPr>
        <p:spPr>
          <a:xfrm>
            <a:off x="2324100" y="1476376"/>
            <a:ext cx="4791075" cy="4457700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309489" y="429703"/>
            <a:ext cx="11019580" cy="4616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Proficiency Testing (PT) Program Background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DCD02-77E3-4AAF-B563-6DFD5B022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60" t="26300" r="21172" b="24239"/>
          <a:stretch/>
        </p:blipFill>
        <p:spPr>
          <a:xfrm>
            <a:off x="9355153" y="2276632"/>
            <a:ext cx="2836847" cy="2428984"/>
          </a:xfrm>
          <a:prstGeom prst="rect">
            <a:avLst/>
          </a:prstGeom>
        </p:spPr>
      </p:pic>
      <p:pic>
        <p:nvPicPr>
          <p:cNvPr id="35" name="Google Shape;276;p6" descr="Test tubes with solid fill">
            <a:extLst>
              <a:ext uri="{FF2B5EF4-FFF2-40B4-BE49-F238E27FC236}">
                <a16:creationId xmlns:a16="http://schemas.microsoft.com/office/drawing/2014/main" id="{808DF195-9BAE-4577-99B4-FCE9A84D460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735" y="1705462"/>
            <a:ext cx="1239205" cy="135965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279;p6">
            <a:extLst>
              <a:ext uri="{FF2B5EF4-FFF2-40B4-BE49-F238E27FC236}">
                <a16:creationId xmlns:a16="http://schemas.microsoft.com/office/drawing/2014/main" id="{6D44D3D6-3D67-4DC4-968D-A4BBAD08E9AF}"/>
              </a:ext>
            </a:extLst>
          </p:cNvPr>
          <p:cNvSpPr txBox="1"/>
          <p:nvPr/>
        </p:nvSpPr>
        <p:spPr>
          <a:xfrm>
            <a:off x="1148124" y="1625569"/>
            <a:ext cx="337013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Quattrocento Sans"/>
              </a:rPr>
              <a:t>DTS based Integrated– HIV and Recency PT program.</a:t>
            </a: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Phased decentralization QC &amp; PT panel production.</a:t>
            </a:r>
            <a:endParaRPr sz="2000" dirty="0">
              <a:solidFill>
                <a:srgbClr val="00206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7" name="Google Shape;283;p6">
            <a:extLst>
              <a:ext uri="{FF2B5EF4-FFF2-40B4-BE49-F238E27FC236}">
                <a16:creationId xmlns:a16="http://schemas.microsoft.com/office/drawing/2014/main" id="{291007C0-37CA-4B52-9263-2D83612C64EF}"/>
              </a:ext>
            </a:extLst>
          </p:cNvPr>
          <p:cNvSpPr txBox="1"/>
          <p:nvPr/>
        </p:nvSpPr>
        <p:spPr>
          <a:xfrm>
            <a:off x="5722902" y="1625569"/>
            <a:ext cx="51107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Quattrocento Sans"/>
              </a:rPr>
              <a:t>Monitor panel production across states</a:t>
            </a: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Quattrocento Sans"/>
              </a:rPr>
              <a:t>Review PT outcome across IPs.</a:t>
            </a:r>
            <a:endParaRPr sz="2000" dirty="0">
              <a:solidFill>
                <a:srgbClr val="00206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38" name="Google Shape;277;p6" descr="Remote work with solid fill">
            <a:extLst>
              <a:ext uri="{FF2B5EF4-FFF2-40B4-BE49-F238E27FC236}">
                <a16:creationId xmlns:a16="http://schemas.microsoft.com/office/drawing/2014/main" id="{15524C17-8F72-4C20-9FE3-F703AC5216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8255" y="1525158"/>
            <a:ext cx="1084632" cy="121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85;p6" descr="Clipboard Badge with solid fill">
            <a:extLst>
              <a:ext uri="{FF2B5EF4-FFF2-40B4-BE49-F238E27FC236}">
                <a16:creationId xmlns:a16="http://schemas.microsoft.com/office/drawing/2014/main" id="{A67D778E-ABB7-433B-BA64-4943495D3E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535" y="3970132"/>
            <a:ext cx="846545" cy="92882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9346059-EA14-47BE-AF6C-9BFFCF968E02}"/>
              </a:ext>
            </a:extLst>
          </p:cNvPr>
          <p:cNvSpPr txBox="1"/>
          <p:nvPr/>
        </p:nvSpPr>
        <p:spPr>
          <a:xfrm>
            <a:off x="1043233" y="4005003"/>
            <a:ext cx="20240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Harmonized SOPs for PT.</a:t>
            </a:r>
          </a:p>
        </p:txBody>
      </p:sp>
      <p:pic>
        <p:nvPicPr>
          <p:cNvPr id="42" name="Google Shape;286;p6" descr="Group brainstorm with solid fill">
            <a:extLst>
              <a:ext uri="{FF2B5EF4-FFF2-40B4-BE49-F238E27FC236}">
                <a16:creationId xmlns:a16="http://schemas.microsoft.com/office/drawing/2014/main" id="{32646F06-F50D-4568-937F-C2FF31ED26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7536" y="5297324"/>
            <a:ext cx="846545" cy="92882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20F2FD4-DE52-442B-BB91-7324E7542BDD}"/>
              </a:ext>
            </a:extLst>
          </p:cNvPr>
          <p:cNvSpPr txBox="1"/>
          <p:nvPr/>
        </p:nvSpPr>
        <p:spPr>
          <a:xfrm>
            <a:off x="909585" y="5407795"/>
            <a:ext cx="35023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Annual PT Reference Results Development.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EFCC101-D79C-4D4A-88BA-72C86A6FCA8E}"/>
              </a:ext>
            </a:extLst>
          </p:cNvPr>
          <p:cNvSpPr txBox="1"/>
          <p:nvPr/>
        </p:nvSpPr>
        <p:spPr>
          <a:xfrm>
            <a:off x="5680373" y="2887413"/>
            <a:ext cx="379023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Integrated 3 Cycles/fiscal year - </a:t>
            </a:r>
            <a:r>
              <a:rPr lang="en-US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reported in Jan, May, and Sept. </a:t>
            </a:r>
            <a:endParaRPr lang="en-US" sz="2000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0E19CE-4B29-418A-8687-640BA4734153}"/>
              </a:ext>
            </a:extLst>
          </p:cNvPr>
          <p:cNvSpPr txBox="1"/>
          <p:nvPr/>
        </p:nvSpPr>
        <p:spPr>
          <a:xfrm>
            <a:off x="5819279" y="3720731"/>
            <a:ext cx="353587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Leveraged on electronic platforms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BCD808-02B2-4450-8C06-A07F9280E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3194" y="5332842"/>
            <a:ext cx="1142636" cy="1262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5BEFC5-20A0-484E-A640-E9AA3A6C44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511" t="25288" r="20113" b="27840"/>
          <a:stretch/>
        </p:blipFill>
        <p:spPr>
          <a:xfrm>
            <a:off x="4375574" y="2721505"/>
            <a:ext cx="1533525" cy="129048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F3158B2-D03D-42CE-BB7F-454C3EBDC1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1918" y="4056925"/>
            <a:ext cx="1383912" cy="101812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4736B2E-D46C-427F-A15D-62857502F0AC}"/>
              </a:ext>
            </a:extLst>
          </p:cNvPr>
          <p:cNvSpPr/>
          <p:nvPr/>
        </p:nvSpPr>
        <p:spPr>
          <a:xfrm>
            <a:off x="5819279" y="4949785"/>
            <a:ext cx="62615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PT results returned within 2 weeks of panel distribution.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Report provided within 4 – 5 weeks from PT result submission.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Report determines applicable actions </a:t>
            </a:r>
            <a:r>
              <a:rPr lang="en-US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– retraining, testing or cessation of testing. </a:t>
            </a:r>
            <a:endParaRPr lang="en-US" sz="2000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9305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0757" y="463569"/>
            <a:ext cx="11019580" cy="461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Stakeholders and Roles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698EBE-93A9-4303-B28B-8957B278380C}"/>
              </a:ext>
            </a:extLst>
          </p:cNvPr>
          <p:cNvSpPr/>
          <p:nvPr/>
        </p:nvSpPr>
        <p:spPr>
          <a:xfrm>
            <a:off x="161924" y="1669335"/>
            <a:ext cx="12115801" cy="4409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National HIV/AIDS, Viral Hepatitis and STIs Control Programme (</a:t>
            </a:r>
            <a:r>
              <a:rPr lang="en-US" sz="2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NASCP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), Federal Ministry of Health (FMoH) – policy formulation, </a:t>
            </a:r>
            <a:r>
              <a:rPr lang="en-US" sz="2000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coordination and technical implementation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State </a:t>
            </a:r>
            <a:r>
              <a:rPr lang="en-US" sz="2400" dirty="0">
                <a:solidFill>
                  <a:srgbClr val="002060"/>
                </a:solidFill>
              </a:rPr>
              <a:t>HIV/AIDS, Viral Hepatitis and STIs Control Programme (</a:t>
            </a:r>
            <a:r>
              <a:rPr lang="en-US" sz="2400" b="1" dirty="0">
                <a:solidFill>
                  <a:srgbClr val="002060"/>
                </a:solidFill>
              </a:rPr>
              <a:t>SASCP</a:t>
            </a:r>
            <a:r>
              <a:rPr lang="en-US" sz="2400" dirty="0">
                <a:solidFill>
                  <a:srgbClr val="002060"/>
                </a:solidFill>
              </a:rPr>
              <a:t>), State Ministry of Health (</a:t>
            </a:r>
            <a:r>
              <a:rPr lang="en-US" sz="2400" dirty="0" err="1">
                <a:solidFill>
                  <a:srgbClr val="002060"/>
                </a:solidFill>
              </a:rPr>
              <a:t>SMoH</a:t>
            </a:r>
            <a:r>
              <a:rPr lang="en-US" sz="2400" dirty="0">
                <a:solidFill>
                  <a:srgbClr val="002060"/>
                </a:solidFill>
              </a:rPr>
              <a:t>) - </a:t>
            </a:r>
            <a:r>
              <a:rPr lang="en-US" sz="2000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at the state level </a:t>
            </a:r>
            <a:r>
              <a:rPr lang="en-US" sz="2000" i="1" dirty="0">
                <a:solidFill>
                  <a:srgbClr val="002060"/>
                </a:solidFill>
              </a:rPr>
              <a:t>(SNU).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State Quality Improvement Team (</a:t>
            </a:r>
            <a:r>
              <a:rPr lang="en-US" sz="2400" b="1" dirty="0">
                <a:solidFill>
                  <a:srgbClr val="002060"/>
                </a:solidFill>
              </a:rPr>
              <a:t>SQIT</a:t>
            </a:r>
            <a:r>
              <a:rPr lang="en-US" sz="2400" dirty="0">
                <a:solidFill>
                  <a:srgbClr val="002060"/>
                </a:solidFill>
              </a:rPr>
              <a:t>)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Donors and development partners</a:t>
            </a:r>
          </a:p>
        </p:txBody>
      </p:sp>
    </p:spTree>
    <p:extLst>
      <p:ext uri="{BB962C8B-B14F-4D97-AF65-F5344CB8AC3E}">
        <p14:creationId xmlns:p14="http://schemas.microsoft.com/office/powerpoint/2010/main" val="35619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0757" y="463569"/>
            <a:ext cx="11019580" cy="461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Panel Production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698EBE-93A9-4303-B28B-8957B278380C}"/>
              </a:ext>
            </a:extLst>
          </p:cNvPr>
          <p:cNvSpPr/>
          <p:nvPr/>
        </p:nvSpPr>
        <p:spPr>
          <a:xfrm>
            <a:off x="76199" y="1497253"/>
            <a:ext cx="12115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Building capacity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Ensuring sustainability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Biobank/repository </a:t>
            </a:r>
            <a:endParaRPr lang="en-US" sz="20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Using technology to track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>
                <a:extLst>
                  <a:ext uri="{FF2B5EF4-FFF2-40B4-BE49-F238E27FC236}">
                    <a16:creationId xmlns:a16="http://schemas.microsoft.com/office/drawing/2014/main" id="{6557B0FD-5F50-4745-B634-40D2405DB7B5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55489524"/>
                  </p:ext>
                </p:extLst>
              </p:nvPr>
            </p:nvGraphicFramePr>
            <p:xfrm>
              <a:off x="8579312" y="1667335"/>
              <a:ext cx="3332198" cy="519066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32198" cy="5190665"/>
                    </a:xfrm>
                    <a:prstGeom prst="rect">
                      <a:avLst/>
                    </a:prstGeom>
                  </am3d:spPr>
                  <am3d:camera>
                    <am3d:pos x="0" y="0" z="569663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7988" d="1000000"/>
                    <am3d:preTrans dx="0" dy="-18114427" dz="-149844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-1800000" az="-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2383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>
                <a:extLst>
                  <a:ext uri="{FF2B5EF4-FFF2-40B4-BE49-F238E27FC236}">
                    <a16:creationId xmlns:a16="http://schemas.microsoft.com/office/drawing/2014/main" id="{6557B0FD-5F50-4745-B634-40D2405DB7B5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79312" y="1667335"/>
                <a:ext cx="3332198" cy="519066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1740A62-4749-47DC-BA24-66A1A5A427F8}"/>
              </a:ext>
            </a:extLst>
          </p:cNvPr>
          <p:cNvSpPr/>
          <p:nvPr/>
        </p:nvSpPr>
        <p:spPr>
          <a:xfrm>
            <a:off x="8871913" y="2122135"/>
            <a:ext cx="2711025" cy="188199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Scalability  </a:t>
            </a:r>
            <a:endParaRPr lang="en-US" sz="20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Cost Efficiency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Reach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Sustainability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1CDB411-82D3-43DA-9622-02D6523E23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128110"/>
              </p:ext>
            </p:extLst>
          </p:nvPr>
        </p:nvGraphicFramePr>
        <p:xfrm>
          <a:off x="-523753" y="1742452"/>
          <a:ext cx="9552723" cy="689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8A183176-B3A9-4246-B5F4-16B7D355245D}"/>
              </a:ext>
            </a:extLst>
          </p:cNvPr>
          <p:cNvCxnSpPr>
            <a:cxnSpLocks/>
          </p:cNvCxnSpPr>
          <p:nvPr/>
        </p:nvCxnSpPr>
        <p:spPr>
          <a:xfrm flipV="1">
            <a:off x="305467" y="3063130"/>
            <a:ext cx="8337178" cy="815468"/>
          </a:xfrm>
          <a:prstGeom prst="curvedConnector3">
            <a:avLst>
              <a:gd name="adj1" fmla="val 27836"/>
            </a:avLst>
          </a:prstGeom>
          <a:ln w="31750" cap="sq">
            <a:solidFill>
              <a:srgbClr val="00B050"/>
            </a:solidFill>
            <a:tailEnd type="triangle"/>
          </a:ln>
          <a:scene3d>
            <a:camera prst="orthographicFront"/>
            <a:lightRig rig="threePt" dir="t"/>
          </a:scene3d>
          <a:sp3d prstMaterial="dkEdge">
            <a:bevelT prst="angle"/>
            <a:bevelB prst="slop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0757" y="463569"/>
            <a:ext cx="11019580" cy="461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Panel Production: Packaging and Distribution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1BF412-2D7E-4593-B2C2-46A4FEC23F1D}"/>
              </a:ext>
            </a:extLst>
          </p:cNvPr>
          <p:cNvSpPr txBox="1">
            <a:spLocks/>
          </p:cNvSpPr>
          <p:nvPr/>
        </p:nvSpPr>
        <p:spPr>
          <a:xfrm>
            <a:off x="186455" y="1993340"/>
            <a:ext cx="3949138" cy="3345355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E4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5 panel tubes</a:t>
            </a:r>
          </a:p>
          <a:p>
            <a:r>
              <a:rPr lang="en-US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1 Buffer tube</a:t>
            </a:r>
          </a:p>
          <a:p>
            <a:r>
              <a:rPr lang="en-US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 transfer pipettes</a:t>
            </a:r>
          </a:p>
          <a:p>
            <a:pPr marL="0" indent="0">
              <a:buFontTx/>
              <a:buNone/>
            </a:pPr>
            <a:endParaRPr lang="en-US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r>
              <a:rPr lang="en-US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Instruction sheet</a:t>
            </a:r>
          </a:p>
          <a:p>
            <a:r>
              <a:rPr lang="en-US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DTS job aid</a:t>
            </a:r>
          </a:p>
          <a:p>
            <a:r>
              <a:rPr lang="en-US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Results form</a:t>
            </a:r>
            <a:endParaRPr lang="en-US" kern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D83E7E-99AD-46FA-B45F-739D13D53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972" y="3787788"/>
            <a:ext cx="4289149" cy="31018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1BD206-6888-469A-8523-278F70B2C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59" y="1668329"/>
            <a:ext cx="3215294" cy="2221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icture containing text, plastic, open, wrapped&#10;&#10;Description automatically generated">
            <a:extLst>
              <a:ext uri="{FF2B5EF4-FFF2-40B4-BE49-F238E27FC236}">
                <a16:creationId xmlns:a16="http://schemas.microsoft.com/office/drawing/2014/main" id="{A7C1106E-9BFB-41BC-A9D1-EE6ABBE4A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25" y="1687239"/>
            <a:ext cx="2671404" cy="2321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54BF62-C05D-4A7A-8886-FDBD3EFFD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2301" y="1740682"/>
            <a:ext cx="3176797" cy="42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5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2D395F6-530C-4FFD-B463-86963F1DC28D}"/>
                  </a:ext>
                </a:extLst>
              </p14:cNvPr>
              <p14:cNvContentPartPr/>
              <p14:nvPr/>
            </p14:nvContentPartPr>
            <p14:xfrm>
              <a:off x="7978822" y="73197"/>
              <a:ext cx="904320" cy="1411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2D395F6-530C-4FFD-B463-86963F1DC2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70182" y="64557"/>
                <a:ext cx="921960" cy="1587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A052312-699A-4E64-B920-78D5A9423BC1}"/>
              </a:ext>
            </a:extLst>
          </p:cNvPr>
          <p:cNvSpPr/>
          <p:nvPr/>
        </p:nvSpPr>
        <p:spPr>
          <a:xfrm>
            <a:off x="379034" y="436955"/>
            <a:ext cx="3437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Times New Roman" panose="02020603050405020304" pitchFamily="18" charset="0"/>
              </a:rPr>
              <a:t>PT Scoring Criteria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9FBC432E-8D28-4263-B92D-3E4597C83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47136" y="1894276"/>
            <a:ext cx="5053397" cy="46782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7076BF-1FC0-4AF4-9F6B-11C6BC616D86}"/>
              </a:ext>
            </a:extLst>
          </p:cNvPr>
          <p:cNvSpPr txBox="1"/>
          <p:nvPr/>
        </p:nvSpPr>
        <p:spPr>
          <a:xfrm>
            <a:off x="5353192" y="1894276"/>
            <a:ext cx="6712160" cy="42319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Correct Documentation: 10% </a:t>
            </a:r>
          </a:p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Algorithm compliance – 5%</a:t>
            </a:r>
          </a:p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Kit information – 2%</a:t>
            </a:r>
          </a:p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Testing point details – 1%</a:t>
            </a:r>
          </a:p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Tester details – 1%</a:t>
            </a:r>
          </a:p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Testing process (i.e., rec</a:t>
            </a:r>
            <a:r>
              <a:rPr lang="en-US" sz="16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onstitution testing dates) – 1%</a:t>
            </a:r>
          </a:p>
          <a:p>
            <a:pPr lvl="1">
              <a:spcBef>
                <a:spcPct val="0"/>
              </a:spcBef>
            </a:pPr>
            <a:endParaRPr lang="en-US" sz="16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r>
              <a:rPr lang="en-US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2.  Correctly identifying all samples: 90%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The </a:t>
            </a:r>
            <a:r>
              <a:rPr lang="en-US" dirty="0">
                <a:solidFill>
                  <a:srgbClr val="00B050"/>
                </a:solidFill>
              </a:rPr>
              <a:t>pass</a:t>
            </a:r>
            <a:r>
              <a:rPr lang="en-US" dirty="0">
                <a:solidFill>
                  <a:srgbClr val="002060"/>
                </a:solidFill>
              </a:rPr>
              <a:t> mark is 90% (based on correct results for all 5 samples)</a:t>
            </a:r>
            <a:endParaRPr lang="en-US" dirty="0">
              <a:ln>
                <a:solidFill>
                  <a:srgbClr val="00B050"/>
                </a:solidFill>
              </a:ln>
            </a:endParaRPr>
          </a:p>
          <a:p>
            <a:pPr marL="919162" lvl="2"/>
            <a:endParaRPr lang="en-US" sz="1000" dirty="0"/>
          </a:p>
          <a:p>
            <a:pPr marR="0" lvl="0" algn="just">
              <a:spcBef>
                <a:spcPts val="0"/>
              </a:spcBef>
            </a:pPr>
            <a:r>
              <a:rPr lang="en-GB" sz="1800" dirty="0">
                <a:ln>
                  <a:solidFill>
                    <a:srgbClr val="FF0000"/>
                  </a:solidFill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  Automatic Failures:</a:t>
            </a:r>
          </a:p>
          <a:p>
            <a:pPr marL="684212" indent="-342900" algn="just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Non-adherence to National testing algorithm </a:t>
            </a:r>
          </a:p>
          <a:p>
            <a:pPr marL="684212" indent="-342900" algn="just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</a:rPr>
              <a:t>Kit information (kit name, lot # , exp date) not provided</a:t>
            </a:r>
            <a:endParaRPr lang="en-GB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684212" indent="-342900" algn="just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Use of expired test kits</a:t>
            </a:r>
            <a:endParaRPr lang="en-US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2E335F-DC80-4999-9DD5-297A46E4FFE7}"/>
              </a:ext>
            </a:extLst>
          </p:cNvPr>
          <p:cNvSpPr/>
          <p:nvPr/>
        </p:nvSpPr>
        <p:spPr>
          <a:xfrm>
            <a:off x="126649" y="2147649"/>
            <a:ext cx="5053397" cy="86688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9BEA21-EC38-49D3-BA97-9B00C54E97F6}"/>
              </a:ext>
            </a:extLst>
          </p:cNvPr>
          <p:cNvSpPr/>
          <p:nvPr/>
        </p:nvSpPr>
        <p:spPr>
          <a:xfrm>
            <a:off x="3241723" y="4136736"/>
            <a:ext cx="1920294" cy="130887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181DEF-7756-4F47-8D5D-BEA71807B05B}"/>
              </a:ext>
            </a:extLst>
          </p:cNvPr>
          <p:cNvSpPr/>
          <p:nvPr/>
        </p:nvSpPr>
        <p:spPr>
          <a:xfrm>
            <a:off x="92707" y="3046043"/>
            <a:ext cx="5079563" cy="10312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7_NASCP 3">
  <a:themeElements>
    <a:clrScheme name="2_TBOI Landscape Dra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TBOI Landscape Dra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BOI Landscape Dra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ASCP 3" id="{F1EC7D3D-61FA-4D0E-9473-0541A102B94B}" vid="{E2E6741C-BC8A-4B60-A487-6880FB49B80E}"/>
    </a:ext>
  </a:extLst>
</a:theme>
</file>

<file path=ppt/theme/theme2.xml><?xml version="1.0" encoding="utf-8"?>
<a:theme xmlns:a="http://schemas.openxmlformats.org/drawingml/2006/main" name="NASCP 3">
  <a:themeElements>
    <a:clrScheme name="2_TBOI Landscape Dra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TBOI Landscape Dra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BOI Landscape Dra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ASCP 3" id="{F1EC7D3D-61FA-4D0E-9473-0541A102B94B}" vid="{E2E6741C-BC8A-4B60-A487-6880FB49B8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3053</TotalTime>
  <Words>1032</Words>
  <Application>Microsoft Office PowerPoint</Application>
  <PresentationFormat>Widescreen</PresentationFormat>
  <Paragraphs>166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Bradley Hand ITC</vt:lpstr>
      <vt:lpstr>Calibri</vt:lpstr>
      <vt:lpstr>Calibri Light</vt:lpstr>
      <vt:lpstr>Poppins SemiBold</vt:lpstr>
      <vt:lpstr>Times New Roman</vt:lpstr>
      <vt:lpstr>Wingdings</vt:lpstr>
      <vt:lpstr>7_NASCP 3</vt:lpstr>
      <vt:lpstr>NASCP 3</vt:lpstr>
      <vt:lpstr>DTS-Based Proficiency Testing (PT) Program  Overview of the Nigerian Experience: Scaling-up   with Sustainability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Barnabas</dc:creator>
  <cp:lastModifiedBy>OKUNOYE, Olumide (CDC/GHC/DGHT)</cp:lastModifiedBy>
  <cp:revision>536</cp:revision>
  <dcterms:created xsi:type="dcterms:W3CDTF">2024-05-09T14:52:58Z</dcterms:created>
  <dcterms:modified xsi:type="dcterms:W3CDTF">2024-05-17T19:49:33Z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f03ff0-41c5-4c41-b55e-fabb8fae94be_Enabled">
    <vt:lpwstr>true</vt:lpwstr>
  </property>
  <property fmtid="{D5CDD505-2E9C-101B-9397-08002B2CF9AE}" pid="3" name="MSIP_Label_8af03ff0-41c5-4c41-b55e-fabb8fae94be_SetDate">
    <vt:lpwstr>2024-05-14T05:37:25Z</vt:lpwstr>
  </property>
  <property fmtid="{D5CDD505-2E9C-101B-9397-08002B2CF9AE}" pid="4" name="MSIP_Label_8af03ff0-41c5-4c41-b55e-fabb8fae94be_Method">
    <vt:lpwstr>Privileged</vt:lpwstr>
  </property>
  <property fmtid="{D5CDD505-2E9C-101B-9397-08002B2CF9AE}" pid="5" name="MSIP_Label_8af03ff0-41c5-4c41-b55e-fabb8fae94be_Name">
    <vt:lpwstr>8af03ff0-41c5-4c41-b55e-fabb8fae94be</vt:lpwstr>
  </property>
  <property fmtid="{D5CDD505-2E9C-101B-9397-08002B2CF9AE}" pid="6" name="MSIP_Label_8af03ff0-41c5-4c41-b55e-fabb8fae94be_SiteId">
    <vt:lpwstr>9ce70869-60db-44fd-abe8-d2767077fc8f</vt:lpwstr>
  </property>
  <property fmtid="{D5CDD505-2E9C-101B-9397-08002B2CF9AE}" pid="7" name="MSIP_Label_8af03ff0-41c5-4c41-b55e-fabb8fae94be_ActionId">
    <vt:lpwstr>a250d87d-1d48-44fb-a556-196d711d4a83</vt:lpwstr>
  </property>
  <property fmtid="{D5CDD505-2E9C-101B-9397-08002B2CF9AE}" pid="8" name="MSIP_Label_8af03ff0-41c5-4c41-b55e-fabb8fae94be_ContentBits">
    <vt:lpwstr>0</vt:lpwstr>
  </property>
</Properties>
</file>